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72" r:id="rId3"/>
    <p:sldId id="273" r:id="rId4"/>
    <p:sldId id="265" r:id="rId5"/>
    <p:sldId id="260" r:id="rId6"/>
    <p:sldId id="262" r:id="rId7"/>
    <p:sldId id="270" r:id="rId8"/>
    <p:sldId id="271" r:id="rId9"/>
    <p:sldId id="266" r:id="rId10"/>
    <p:sldId id="294" r:id="rId11"/>
    <p:sldId id="278" r:id="rId12"/>
    <p:sldId id="275" r:id="rId13"/>
    <p:sldId id="277" r:id="rId14"/>
    <p:sldId id="279" r:id="rId15"/>
    <p:sldId id="276" r:id="rId16"/>
    <p:sldId id="274" r:id="rId17"/>
    <p:sldId id="285" r:id="rId18"/>
    <p:sldId id="284" r:id="rId19"/>
    <p:sldId id="283" r:id="rId20"/>
    <p:sldId id="282" r:id="rId21"/>
    <p:sldId id="281" r:id="rId22"/>
    <p:sldId id="291" r:id="rId23"/>
    <p:sldId id="290" r:id="rId24"/>
    <p:sldId id="289" r:id="rId25"/>
    <p:sldId id="288" r:id="rId26"/>
    <p:sldId id="292" r:id="rId27"/>
    <p:sldId id="287" r:id="rId28"/>
    <p:sldId id="293" r:id="rId29"/>
    <p:sldId id="286" r:id="rId3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0" autoAdjust="0"/>
    <p:restoredTop sz="89947" autoAdjust="0"/>
  </p:normalViewPr>
  <p:slideViewPr>
    <p:cSldViewPr snapToGrid="0">
      <p:cViewPr varScale="1">
        <p:scale>
          <a:sx n="86" d="100"/>
          <a:sy n="86" d="100"/>
        </p:scale>
        <p:origin x="1080" y="200"/>
      </p:cViewPr>
      <p:guideLst/>
    </p:cSldViewPr>
  </p:slideViewPr>
  <p:notesTextViewPr>
    <p:cViewPr>
      <p:scale>
        <a:sx n="1" d="1"/>
        <a:sy n="1" d="1"/>
      </p:scale>
      <p:origin x="0" y="0"/>
    </p:cViewPr>
  </p:notesTextViewPr>
  <p:sorterViewPr>
    <p:cViewPr>
      <p:scale>
        <a:sx n="60" d="100"/>
        <a:sy n="60" d="100"/>
      </p:scale>
      <p:origin x="0" y="-289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CF5A66-8C71-44D8-B14D-023FA2B26065}" type="datetimeFigureOut">
              <a:rPr lang="fr-FR" smtClean="0"/>
              <a:t>18/01/2021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870297-B485-4A6A-A670-8C88D0EC7C8B}" type="slidenum">
              <a:rPr lang="fr-FR" smtClean="0"/>
              <a:t>‹N°›</a:t>
            </a:fld>
            <a:endParaRPr lang="fr-FR"/>
          </a:p>
        </p:txBody>
      </p:sp>
    </p:spTree>
    <p:extLst>
      <p:ext uri="{BB962C8B-B14F-4D97-AF65-F5344CB8AC3E}">
        <p14:creationId xmlns:p14="http://schemas.microsoft.com/office/powerpoint/2010/main" val="13848546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A870297-B485-4A6A-A670-8C88D0EC7C8B}" type="slidenum">
              <a:rPr lang="fr-FR" smtClean="0"/>
              <a:t>15</a:t>
            </a:fld>
            <a:endParaRPr lang="fr-FR"/>
          </a:p>
        </p:txBody>
      </p:sp>
    </p:spTree>
    <p:extLst>
      <p:ext uri="{BB962C8B-B14F-4D97-AF65-F5344CB8AC3E}">
        <p14:creationId xmlns:p14="http://schemas.microsoft.com/office/powerpoint/2010/main" val="3848058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1B613B-7E11-4BED-B311-994709FAAD4D}"/>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F5EAD458-F5FE-4E9C-B7D1-B77F00E110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C3D4E5B8-B538-40D1-8B34-27C3F525108C}"/>
              </a:ext>
            </a:extLst>
          </p:cNvPr>
          <p:cNvSpPr>
            <a:spLocks noGrp="1"/>
          </p:cNvSpPr>
          <p:nvPr>
            <p:ph type="dt" sz="half" idx="10"/>
          </p:nvPr>
        </p:nvSpPr>
        <p:spPr/>
        <p:txBody>
          <a:bodyPr/>
          <a:lstStyle/>
          <a:p>
            <a:fld id="{08269621-156A-4672-B2F0-635FEE2C89B0}" type="datetimeFigureOut">
              <a:rPr lang="fr-FR" smtClean="0"/>
              <a:t>18/01/2021</a:t>
            </a:fld>
            <a:endParaRPr lang="fr-FR"/>
          </a:p>
        </p:txBody>
      </p:sp>
      <p:sp>
        <p:nvSpPr>
          <p:cNvPr id="5" name="Espace réservé du pied de page 4">
            <a:extLst>
              <a:ext uri="{FF2B5EF4-FFF2-40B4-BE49-F238E27FC236}">
                <a16:creationId xmlns:a16="http://schemas.microsoft.com/office/drawing/2014/main" id="{323F66AA-7439-4F68-971D-031468E9511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383ABD9-8FC5-414A-88BF-7FFA8AA95684}"/>
              </a:ext>
            </a:extLst>
          </p:cNvPr>
          <p:cNvSpPr>
            <a:spLocks noGrp="1"/>
          </p:cNvSpPr>
          <p:nvPr>
            <p:ph type="sldNum" sz="quarter" idx="12"/>
          </p:nvPr>
        </p:nvSpPr>
        <p:spPr/>
        <p:txBody>
          <a:bodyPr/>
          <a:lstStyle/>
          <a:p>
            <a:fld id="{3B8E54F2-8A5A-4D6D-9FBD-54A70F26A68F}" type="slidenum">
              <a:rPr lang="fr-FR" smtClean="0"/>
              <a:t>‹N°›</a:t>
            </a:fld>
            <a:endParaRPr lang="fr-FR"/>
          </a:p>
        </p:txBody>
      </p:sp>
    </p:spTree>
    <p:extLst>
      <p:ext uri="{BB962C8B-B14F-4D97-AF65-F5344CB8AC3E}">
        <p14:creationId xmlns:p14="http://schemas.microsoft.com/office/powerpoint/2010/main" val="3800598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8CD459-6FB8-49C0-A7C0-970BB3B6BB9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CCEDBBAF-E210-4BB9-8701-784149B98C8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0A18472-A034-4B43-B342-1763F4AB3BDF}"/>
              </a:ext>
            </a:extLst>
          </p:cNvPr>
          <p:cNvSpPr>
            <a:spLocks noGrp="1"/>
          </p:cNvSpPr>
          <p:nvPr>
            <p:ph type="dt" sz="half" idx="10"/>
          </p:nvPr>
        </p:nvSpPr>
        <p:spPr/>
        <p:txBody>
          <a:bodyPr/>
          <a:lstStyle/>
          <a:p>
            <a:fld id="{08269621-156A-4672-B2F0-635FEE2C89B0}" type="datetimeFigureOut">
              <a:rPr lang="fr-FR" smtClean="0"/>
              <a:t>18/01/2021</a:t>
            </a:fld>
            <a:endParaRPr lang="fr-FR"/>
          </a:p>
        </p:txBody>
      </p:sp>
      <p:sp>
        <p:nvSpPr>
          <p:cNvPr id="5" name="Espace réservé du pied de page 4">
            <a:extLst>
              <a:ext uri="{FF2B5EF4-FFF2-40B4-BE49-F238E27FC236}">
                <a16:creationId xmlns:a16="http://schemas.microsoft.com/office/drawing/2014/main" id="{33C79911-7042-4385-85B9-B5575480897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BA0E2D4-4811-4ABF-9405-F7FB665D9883}"/>
              </a:ext>
            </a:extLst>
          </p:cNvPr>
          <p:cNvSpPr>
            <a:spLocks noGrp="1"/>
          </p:cNvSpPr>
          <p:nvPr>
            <p:ph type="sldNum" sz="quarter" idx="12"/>
          </p:nvPr>
        </p:nvSpPr>
        <p:spPr/>
        <p:txBody>
          <a:bodyPr/>
          <a:lstStyle/>
          <a:p>
            <a:fld id="{3B8E54F2-8A5A-4D6D-9FBD-54A70F26A68F}" type="slidenum">
              <a:rPr lang="fr-FR" smtClean="0"/>
              <a:t>‹N°›</a:t>
            </a:fld>
            <a:endParaRPr lang="fr-FR"/>
          </a:p>
        </p:txBody>
      </p:sp>
    </p:spTree>
    <p:extLst>
      <p:ext uri="{BB962C8B-B14F-4D97-AF65-F5344CB8AC3E}">
        <p14:creationId xmlns:p14="http://schemas.microsoft.com/office/powerpoint/2010/main" val="1457392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446BCE85-6A09-4E97-8B3D-DE079F1E49DF}"/>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F5A7A442-88D4-464E-A86B-C051BA54D4A3}"/>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7D3C4A6-88E1-4237-B1F3-379028FF98B0}"/>
              </a:ext>
            </a:extLst>
          </p:cNvPr>
          <p:cNvSpPr>
            <a:spLocks noGrp="1"/>
          </p:cNvSpPr>
          <p:nvPr>
            <p:ph type="dt" sz="half" idx="10"/>
          </p:nvPr>
        </p:nvSpPr>
        <p:spPr/>
        <p:txBody>
          <a:bodyPr/>
          <a:lstStyle/>
          <a:p>
            <a:fld id="{08269621-156A-4672-B2F0-635FEE2C89B0}" type="datetimeFigureOut">
              <a:rPr lang="fr-FR" smtClean="0"/>
              <a:t>18/01/2021</a:t>
            </a:fld>
            <a:endParaRPr lang="fr-FR"/>
          </a:p>
        </p:txBody>
      </p:sp>
      <p:sp>
        <p:nvSpPr>
          <p:cNvPr id="5" name="Espace réservé du pied de page 4">
            <a:extLst>
              <a:ext uri="{FF2B5EF4-FFF2-40B4-BE49-F238E27FC236}">
                <a16:creationId xmlns:a16="http://schemas.microsoft.com/office/drawing/2014/main" id="{1935E8D1-869B-4EBE-A2E9-F15CB0AE8F1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FFEEEC9-3475-4672-B450-9BD306616552}"/>
              </a:ext>
            </a:extLst>
          </p:cNvPr>
          <p:cNvSpPr>
            <a:spLocks noGrp="1"/>
          </p:cNvSpPr>
          <p:nvPr>
            <p:ph type="sldNum" sz="quarter" idx="12"/>
          </p:nvPr>
        </p:nvSpPr>
        <p:spPr/>
        <p:txBody>
          <a:bodyPr/>
          <a:lstStyle/>
          <a:p>
            <a:fld id="{3B8E54F2-8A5A-4D6D-9FBD-54A70F26A68F}" type="slidenum">
              <a:rPr lang="fr-FR" smtClean="0"/>
              <a:t>‹N°›</a:t>
            </a:fld>
            <a:endParaRPr lang="fr-FR"/>
          </a:p>
        </p:txBody>
      </p:sp>
    </p:spTree>
    <p:extLst>
      <p:ext uri="{BB962C8B-B14F-4D97-AF65-F5344CB8AC3E}">
        <p14:creationId xmlns:p14="http://schemas.microsoft.com/office/powerpoint/2010/main" val="3162206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CA6FDC-4CF1-4463-9A76-9A531F4FBE2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E216E7C-A0C2-43C0-BA4B-CC937BEC8A13}"/>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8910FA5-A1E2-4180-B0EC-FB22D45FDBC6}"/>
              </a:ext>
            </a:extLst>
          </p:cNvPr>
          <p:cNvSpPr>
            <a:spLocks noGrp="1"/>
          </p:cNvSpPr>
          <p:nvPr>
            <p:ph type="dt" sz="half" idx="10"/>
          </p:nvPr>
        </p:nvSpPr>
        <p:spPr/>
        <p:txBody>
          <a:bodyPr/>
          <a:lstStyle/>
          <a:p>
            <a:fld id="{08269621-156A-4672-B2F0-635FEE2C89B0}" type="datetimeFigureOut">
              <a:rPr lang="fr-FR" smtClean="0"/>
              <a:t>18/01/2021</a:t>
            </a:fld>
            <a:endParaRPr lang="fr-FR"/>
          </a:p>
        </p:txBody>
      </p:sp>
      <p:sp>
        <p:nvSpPr>
          <p:cNvPr id="5" name="Espace réservé du pied de page 4">
            <a:extLst>
              <a:ext uri="{FF2B5EF4-FFF2-40B4-BE49-F238E27FC236}">
                <a16:creationId xmlns:a16="http://schemas.microsoft.com/office/drawing/2014/main" id="{FA46B361-7240-42D4-9C5A-3A275EBA850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95D4332-B32B-47A6-9BFF-ADB55D2317C9}"/>
              </a:ext>
            </a:extLst>
          </p:cNvPr>
          <p:cNvSpPr>
            <a:spLocks noGrp="1"/>
          </p:cNvSpPr>
          <p:nvPr>
            <p:ph type="sldNum" sz="quarter" idx="12"/>
          </p:nvPr>
        </p:nvSpPr>
        <p:spPr/>
        <p:txBody>
          <a:bodyPr/>
          <a:lstStyle/>
          <a:p>
            <a:fld id="{3B8E54F2-8A5A-4D6D-9FBD-54A70F26A68F}" type="slidenum">
              <a:rPr lang="fr-FR" smtClean="0"/>
              <a:t>‹N°›</a:t>
            </a:fld>
            <a:endParaRPr lang="fr-FR"/>
          </a:p>
        </p:txBody>
      </p:sp>
    </p:spTree>
    <p:extLst>
      <p:ext uri="{BB962C8B-B14F-4D97-AF65-F5344CB8AC3E}">
        <p14:creationId xmlns:p14="http://schemas.microsoft.com/office/powerpoint/2010/main" val="717191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045095-7062-4B50-8900-0CCB8C35181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2C2199E9-3252-47B6-8421-E0E39DC269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C5E1BD6-70B1-4773-9443-B102A50F1025}"/>
              </a:ext>
            </a:extLst>
          </p:cNvPr>
          <p:cNvSpPr>
            <a:spLocks noGrp="1"/>
          </p:cNvSpPr>
          <p:nvPr>
            <p:ph type="dt" sz="half" idx="10"/>
          </p:nvPr>
        </p:nvSpPr>
        <p:spPr/>
        <p:txBody>
          <a:bodyPr/>
          <a:lstStyle/>
          <a:p>
            <a:fld id="{08269621-156A-4672-B2F0-635FEE2C89B0}" type="datetimeFigureOut">
              <a:rPr lang="fr-FR" smtClean="0"/>
              <a:t>18/01/2021</a:t>
            </a:fld>
            <a:endParaRPr lang="fr-FR"/>
          </a:p>
        </p:txBody>
      </p:sp>
      <p:sp>
        <p:nvSpPr>
          <p:cNvPr id="5" name="Espace réservé du pied de page 4">
            <a:extLst>
              <a:ext uri="{FF2B5EF4-FFF2-40B4-BE49-F238E27FC236}">
                <a16:creationId xmlns:a16="http://schemas.microsoft.com/office/drawing/2014/main" id="{841166CA-D94A-4DB5-9DF8-FF0B98B7E1D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306A36C-4235-4566-9412-B86BA9CC65B0}"/>
              </a:ext>
            </a:extLst>
          </p:cNvPr>
          <p:cNvSpPr>
            <a:spLocks noGrp="1"/>
          </p:cNvSpPr>
          <p:nvPr>
            <p:ph type="sldNum" sz="quarter" idx="12"/>
          </p:nvPr>
        </p:nvSpPr>
        <p:spPr/>
        <p:txBody>
          <a:bodyPr/>
          <a:lstStyle/>
          <a:p>
            <a:fld id="{3B8E54F2-8A5A-4D6D-9FBD-54A70F26A68F}" type="slidenum">
              <a:rPr lang="fr-FR" smtClean="0"/>
              <a:t>‹N°›</a:t>
            </a:fld>
            <a:endParaRPr lang="fr-FR"/>
          </a:p>
        </p:txBody>
      </p:sp>
    </p:spTree>
    <p:extLst>
      <p:ext uri="{BB962C8B-B14F-4D97-AF65-F5344CB8AC3E}">
        <p14:creationId xmlns:p14="http://schemas.microsoft.com/office/powerpoint/2010/main" val="2991857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A9DA17-06A4-424F-863D-20F5643E69A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46F14F4-A33C-4842-BE14-F3D5E936E489}"/>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CFB8F166-540E-454D-A243-5A6D9792D458}"/>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79FE9E1-9E0D-41AE-9BFB-BE6357E6212A}"/>
              </a:ext>
            </a:extLst>
          </p:cNvPr>
          <p:cNvSpPr>
            <a:spLocks noGrp="1"/>
          </p:cNvSpPr>
          <p:nvPr>
            <p:ph type="dt" sz="half" idx="10"/>
          </p:nvPr>
        </p:nvSpPr>
        <p:spPr/>
        <p:txBody>
          <a:bodyPr/>
          <a:lstStyle/>
          <a:p>
            <a:fld id="{08269621-156A-4672-B2F0-635FEE2C89B0}" type="datetimeFigureOut">
              <a:rPr lang="fr-FR" smtClean="0"/>
              <a:t>18/01/2021</a:t>
            </a:fld>
            <a:endParaRPr lang="fr-FR"/>
          </a:p>
        </p:txBody>
      </p:sp>
      <p:sp>
        <p:nvSpPr>
          <p:cNvPr id="6" name="Espace réservé du pied de page 5">
            <a:extLst>
              <a:ext uri="{FF2B5EF4-FFF2-40B4-BE49-F238E27FC236}">
                <a16:creationId xmlns:a16="http://schemas.microsoft.com/office/drawing/2014/main" id="{E1AB88C7-4610-416C-B52A-6243342B218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66A0EF1-C08C-41EC-9295-647E95C5D5A3}"/>
              </a:ext>
            </a:extLst>
          </p:cNvPr>
          <p:cNvSpPr>
            <a:spLocks noGrp="1"/>
          </p:cNvSpPr>
          <p:nvPr>
            <p:ph type="sldNum" sz="quarter" idx="12"/>
          </p:nvPr>
        </p:nvSpPr>
        <p:spPr/>
        <p:txBody>
          <a:bodyPr/>
          <a:lstStyle/>
          <a:p>
            <a:fld id="{3B8E54F2-8A5A-4D6D-9FBD-54A70F26A68F}" type="slidenum">
              <a:rPr lang="fr-FR" smtClean="0"/>
              <a:t>‹N°›</a:t>
            </a:fld>
            <a:endParaRPr lang="fr-FR"/>
          </a:p>
        </p:txBody>
      </p:sp>
    </p:spTree>
    <p:extLst>
      <p:ext uri="{BB962C8B-B14F-4D97-AF65-F5344CB8AC3E}">
        <p14:creationId xmlns:p14="http://schemas.microsoft.com/office/powerpoint/2010/main" val="1966529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CEBA657-59E0-44B4-9A20-3F51CCE63776}"/>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ED219AA0-982D-4854-A656-244329CBF8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5CC0450-2834-4602-9057-D0B1A516F15D}"/>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1F04C32A-EBB3-4D84-9D58-1FBA763D14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9F153E2-FDA8-45A3-89C8-008F7E513585}"/>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E91DE727-FA2B-4C4D-8A10-301DD08D0707}"/>
              </a:ext>
            </a:extLst>
          </p:cNvPr>
          <p:cNvSpPr>
            <a:spLocks noGrp="1"/>
          </p:cNvSpPr>
          <p:nvPr>
            <p:ph type="dt" sz="half" idx="10"/>
          </p:nvPr>
        </p:nvSpPr>
        <p:spPr/>
        <p:txBody>
          <a:bodyPr/>
          <a:lstStyle/>
          <a:p>
            <a:fld id="{08269621-156A-4672-B2F0-635FEE2C89B0}" type="datetimeFigureOut">
              <a:rPr lang="fr-FR" smtClean="0"/>
              <a:t>18/01/2021</a:t>
            </a:fld>
            <a:endParaRPr lang="fr-FR"/>
          </a:p>
        </p:txBody>
      </p:sp>
      <p:sp>
        <p:nvSpPr>
          <p:cNvPr id="8" name="Espace réservé du pied de page 7">
            <a:extLst>
              <a:ext uri="{FF2B5EF4-FFF2-40B4-BE49-F238E27FC236}">
                <a16:creationId xmlns:a16="http://schemas.microsoft.com/office/drawing/2014/main" id="{0A217D9D-868D-4184-9D97-4B391893C8F7}"/>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B1DCA728-4581-4ADB-83A6-24D6BA780FDA}"/>
              </a:ext>
            </a:extLst>
          </p:cNvPr>
          <p:cNvSpPr>
            <a:spLocks noGrp="1"/>
          </p:cNvSpPr>
          <p:nvPr>
            <p:ph type="sldNum" sz="quarter" idx="12"/>
          </p:nvPr>
        </p:nvSpPr>
        <p:spPr/>
        <p:txBody>
          <a:bodyPr/>
          <a:lstStyle/>
          <a:p>
            <a:fld id="{3B8E54F2-8A5A-4D6D-9FBD-54A70F26A68F}" type="slidenum">
              <a:rPr lang="fr-FR" smtClean="0"/>
              <a:t>‹N°›</a:t>
            </a:fld>
            <a:endParaRPr lang="fr-FR"/>
          </a:p>
        </p:txBody>
      </p:sp>
    </p:spTree>
    <p:extLst>
      <p:ext uri="{BB962C8B-B14F-4D97-AF65-F5344CB8AC3E}">
        <p14:creationId xmlns:p14="http://schemas.microsoft.com/office/powerpoint/2010/main" val="725829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B7711B-9CF3-44BE-8242-86714824631E}"/>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11AF03D-4C50-47CA-A34B-324FA1A1FC48}"/>
              </a:ext>
            </a:extLst>
          </p:cNvPr>
          <p:cNvSpPr>
            <a:spLocks noGrp="1"/>
          </p:cNvSpPr>
          <p:nvPr>
            <p:ph type="dt" sz="half" idx="10"/>
          </p:nvPr>
        </p:nvSpPr>
        <p:spPr/>
        <p:txBody>
          <a:bodyPr/>
          <a:lstStyle/>
          <a:p>
            <a:fld id="{08269621-156A-4672-B2F0-635FEE2C89B0}" type="datetimeFigureOut">
              <a:rPr lang="fr-FR" smtClean="0"/>
              <a:t>18/01/2021</a:t>
            </a:fld>
            <a:endParaRPr lang="fr-FR"/>
          </a:p>
        </p:txBody>
      </p:sp>
      <p:sp>
        <p:nvSpPr>
          <p:cNvPr id="4" name="Espace réservé du pied de page 3">
            <a:extLst>
              <a:ext uri="{FF2B5EF4-FFF2-40B4-BE49-F238E27FC236}">
                <a16:creationId xmlns:a16="http://schemas.microsoft.com/office/drawing/2014/main" id="{E9A4B491-85F8-459A-8BFC-8781AC4BEFA2}"/>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98C45435-8E58-44D2-902D-328D61C1C7AA}"/>
              </a:ext>
            </a:extLst>
          </p:cNvPr>
          <p:cNvSpPr>
            <a:spLocks noGrp="1"/>
          </p:cNvSpPr>
          <p:nvPr>
            <p:ph type="sldNum" sz="quarter" idx="12"/>
          </p:nvPr>
        </p:nvSpPr>
        <p:spPr/>
        <p:txBody>
          <a:bodyPr/>
          <a:lstStyle/>
          <a:p>
            <a:fld id="{3B8E54F2-8A5A-4D6D-9FBD-54A70F26A68F}" type="slidenum">
              <a:rPr lang="fr-FR" smtClean="0"/>
              <a:t>‹N°›</a:t>
            </a:fld>
            <a:endParaRPr lang="fr-FR"/>
          </a:p>
        </p:txBody>
      </p:sp>
    </p:spTree>
    <p:extLst>
      <p:ext uri="{BB962C8B-B14F-4D97-AF65-F5344CB8AC3E}">
        <p14:creationId xmlns:p14="http://schemas.microsoft.com/office/powerpoint/2010/main" val="3235571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552882A6-3D42-4678-AD93-E9BB9F991C5C}"/>
              </a:ext>
            </a:extLst>
          </p:cNvPr>
          <p:cNvSpPr>
            <a:spLocks noGrp="1"/>
          </p:cNvSpPr>
          <p:nvPr>
            <p:ph type="dt" sz="half" idx="10"/>
          </p:nvPr>
        </p:nvSpPr>
        <p:spPr/>
        <p:txBody>
          <a:bodyPr/>
          <a:lstStyle/>
          <a:p>
            <a:fld id="{08269621-156A-4672-B2F0-635FEE2C89B0}" type="datetimeFigureOut">
              <a:rPr lang="fr-FR" smtClean="0"/>
              <a:t>18/01/2021</a:t>
            </a:fld>
            <a:endParaRPr lang="fr-FR"/>
          </a:p>
        </p:txBody>
      </p:sp>
      <p:sp>
        <p:nvSpPr>
          <p:cNvPr id="3" name="Espace réservé du pied de page 2">
            <a:extLst>
              <a:ext uri="{FF2B5EF4-FFF2-40B4-BE49-F238E27FC236}">
                <a16:creationId xmlns:a16="http://schemas.microsoft.com/office/drawing/2014/main" id="{9A7EE212-DB3D-4345-B95C-81C4434ECD46}"/>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69712105-5E9D-49AB-9844-F00D0A67E35B}"/>
              </a:ext>
            </a:extLst>
          </p:cNvPr>
          <p:cNvSpPr>
            <a:spLocks noGrp="1"/>
          </p:cNvSpPr>
          <p:nvPr>
            <p:ph type="sldNum" sz="quarter" idx="12"/>
          </p:nvPr>
        </p:nvSpPr>
        <p:spPr/>
        <p:txBody>
          <a:bodyPr/>
          <a:lstStyle/>
          <a:p>
            <a:fld id="{3B8E54F2-8A5A-4D6D-9FBD-54A70F26A68F}" type="slidenum">
              <a:rPr lang="fr-FR" smtClean="0"/>
              <a:t>‹N°›</a:t>
            </a:fld>
            <a:endParaRPr lang="fr-FR"/>
          </a:p>
        </p:txBody>
      </p:sp>
    </p:spTree>
    <p:extLst>
      <p:ext uri="{BB962C8B-B14F-4D97-AF65-F5344CB8AC3E}">
        <p14:creationId xmlns:p14="http://schemas.microsoft.com/office/powerpoint/2010/main" val="3873931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43E76D-E15D-4589-9AA9-20D174C5570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BCBB9317-3620-41F8-977D-B9F42ACB9E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050219FD-B7EB-4598-B54B-0AC27E1A6E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F40CC28-02D3-4671-AD84-FA045DE4A432}"/>
              </a:ext>
            </a:extLst>
          </p:cNvPr>
          <p:cNvSpPr>
            <a:spLocks noGrp="1"/>
          </p:cNvSpPr>
          <p:nvPr>
            <p:ph type="dt" sz="half" idx="10"/>
          </p:nvPr>
        </p:nvSpPr>
        <p:spPr/>
        <p:txBody>
          <a:bodyPr/>
          <a:lstStyle/>
          <a:p>
            <a:fld id="{08269621-156A-4672-B2F0-635FEE2C89B0}" type="datetimeFigureOut">
              <a:rPr lang="fr-FR" smtClean="0"/>
              <a:t>18/01/2021</a:t>
            </a:fld>
            <a:endParaRPr lang="fr-FR"/>
          </a:p>
        </p:txBody>
      </p:sp>
      <p:sp>
        <p:nvSpPr>
          <p:cNvPr id="6" name="Espace réservé du pied de page 5">
            <a:extLst>
              <a:ext uri="{FF2B5EF4-FFF2-40B4-BE49-F238E27FC236}">
                <a16:creationId xmlns:a16="http://schemas.microsoft.com/office/drawing/2014/main" id="{077655F2-4B90-4C21-9B95-31621225DAC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088C2E8-B433-40F2-ACD4-BCC8E750E57E}"/>
              </a:ext>
            </a:extLst>
          </p:cNvPr>
          <p:cNvSpPr>
            <a:spLocks noGrp="1"/>
          </p:cNvSpPr>
          <p:nvPr>
            <p:ph type="sldNum" sz="quarter" idx="12"/>
          </p:nvPr>
        </p:nvSpPr>
        <p:spPr/>
        <p:txBody>
          <a:bodyPr/>
          <a:lstStyle/>
          <a:p>
            <a:fld id="{3B8E54F2-8A5A-4D6D-9FBD-54A70F26A68F}" type="slidenum">
              <a:rPr lang="fr-FR" smtClean="0"/>
              <a:t>‹N°›</a:t>
            </a:fld>
            <a:endParaRPr lang="fr-FR"/>
          </a:p>
        </p:txBody>
      </p:sp>
    </p:spTree>
    <p:extLst>
      <p:ext uri="{BB962C8B-B14F-4D97-AF65-F5344CB8AC3E}">
        <p14:creationId xmlns:p14="http://schemas.microsoft.com/office/powerpoint/2010/main" val="2388636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64212-8724-4605-8F2C-89687ACB742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FE64DE6-9B1A-4A2C-844A-63A5D748D7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1E8AAB86-F73C-4489-935B-D4BB9F5000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D4B6B1E-9D2A-4922-B9BF-DB1ADD32B33C}"/>
              </a:ext>
            </a:extLst>
          </p:cNvPr>
          <p:cNvSpPr>
            <a:spLocks noGrp="1"/>
          </p:cNvSpPr>
          <p:nvPr>
            <p:ph type="dt" sz="half" idx="10"/>
          </p:nvPr>
        </p:nvSpPr>
        <p:spPr/>
        <p:txBody>
          <a:bodyPr/>
          <a:lstStyle/>
          <a:p>
            <a:fld id="{08269621-156A-4672-B2F0-635FEE2C89B0}" type="datetimeFigureOut">
              <a:rPr lang="fr-FR" smtClean="0"/>
              <a:t>18/01/2021</a:t>
            </a:fld>
            <a:endParaRPr lang="fr-FR"/>
          </a:p>
        </p:txBody>
      </p:sp>
      <p:sp>
        <p:nvSpPr>
          <p:cNvPr id="6" name="Espace réservé du pied de page 5">
            <a:extLst>
              <a:ext uri="{FF2B5EF4-FFF2-40B4-BE49-F238E27FC236}">
                <a16:creationId xmlns:a16="http://schemas.microsoft.com/office/drawing/2014/main" id="{304B4C94-8016-4736-9EE2-66508D65297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4A2C1ED-0DF8-43FA-9396-3F0B774BAD40}"/>
              </a:ext>
            </a:extLst>
          </p:cNvPr>
          <p:cNvSpPr>
            <a:spLocks noGrp="1"/>
          </p:cNvSpPr>
          <p:nvPr>
            <p:ph type="sldNum" sz="quarter" idx="12"/>
          </p:nvPr>
        </p:nvSpPr>
        <p:spPr/>
        <p:txBody>
          <a:bodyPr/>
          <a:lstStyle/>
          <a:p>
            <a:fld id="{3B8E54F2-8A5A-4D6D-9FBD-54A70F26A68F}" type="slidenum">
              <a:rPr lang="fr-FR" smtClean="0"/>
              <a:t>‹N°›</a:t>
            </a:fld>
            <a:endParaRPr lang="fr-FR"/>
          </a:p>
        </p:txBody>
      </p:sp>
    </p:spTree>
    <p:extLst>
      <p:ext uri="{BB962C8B-B14F-4D97-AF65-F5344CB8AC3E}">
        <p14:creationId xmlns:p14="http://schemas.microsoft.com/office/powerpoint/2010/main" val="1234573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7276A0C-0FDA-4774-B874-6870E8424F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0E7F7544-B95B-4648-B347-82AE77879A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CA69802-7D61-4239-A1AF-E01B8B153B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269621-156A-4672-B2F0-635FEE2C89B0}" type="datetimeFigureOut">
              <a:rPr lang="fr-FR" smtClean="0"/>
              <a:t>18/01/2021</a:t>
            </a:fld>
            <a:endParaRPr lang="fr-FR"/>
          </a:p>
        </p:txBody>
      </p:sp>
      <p:sp>
        <p:nvSpPr>
          <p:cNvPr id="5" name="Espace réservé du pied de page 4">
            <a:extLst>
              <a:ext uri="{FF2B5EF4-FFF2-40B4-BE49-F238E27FC236}">
                <a16:creationId xmlns:a16="http://schemas.microsoft.com/office/drawing/2014/main" id="{C3E96926-D355-42CD-8F03-C4BF1D2947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2ECF391E-E448-4B1D-B317-3B8E4DAFED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8E54F2-8A5A-4D6D-9FBD-54A70F26A68F}" type="slidenum">
              <a:rPr lang="fr-FR" smtClean="0"/>
              <a:t>‹N°›</a:t>
            </a:fld>
            <a:endParaRPr lang="fr-FR"/>
          </a:p>
        </p:txBody>
      </p:sp>
    </p:spTree>
    <p:extLst>
      <p:ext uri="{BB962C8B-B14F-4D97-AF65-F5344CB8AC3E}">
        <p14:creationId xmlns:p14="http://schemas.microsoft.com/office/powerpoint/2010/main" val="8382113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sabinerubin.com/2020/07/auditions-pour-re-penser-lecole-du-xxieme-siecle-republicain-et-emancipatrice/" TargetMode="External"/><Relationship Id="rId2" Type="http://schemas.openxmlformats.org/officeDocument/2006/relationships/hyperlink" Target="https://www.afef.org/forum-ecole-alternumerique-4-novembre-2020-synthese-des-debats"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slide" Target="slide15.xml"/><Relationship Id="rId7" Type="http://schemas.openxmlformats.org/officeDocument/2006/relationships/slide" Target="slide13.xml"/><Relationship Id="rId2" Type="http://schemas.openxmlformats.org/officeDocument/2006/relationships/slide" Target="slide16.xml"/><Relationship Id="rId1" Type="http://schemas.openxmlformats.org/officeDocument/2006/relationships/slideLayout" Target="../slideLayouts/slideLayout7.xml"/><Relationship Id="rId6" Type="http://schemas.openxmlformats.org/officeDocument/2006/relationships/slide" Target="slide12.xml"/><Relationship Id="rId5" Type="http://schemas.openxmlformats.org/officeDocument/2006/relationships/slide" Target="slide14.xml"/><Relationship Id="rId4" Type="http://schemas.openxmlformats.org/officeDocument/2006/relationships/slide" Target="slide11.xml"/></Relationships>
</file>

<file path=ppt/slides/_rels/slide6.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slide" Target="slide21.xml"/><Relationship Id="rId1" Type="http://schemas.openxmlformats.org/officeDocument/2006/relationships/slideLayout" Target="../slideLayouts/slideLayout7.xml"/><Relationship Id="rId6" Type="http://schemas.openxmlformats.org/officeDocument/2006/relationships/slide" Target="slide20.xml"/><Relationship Id="rId5" Type="http://schemas.openxmlformats.org/officeDocument/2006/relationships/slide" Target="slide17.xml"/><Relationship Id="rId4" Type="http://schemas.openxmlformats.org/officeDocument/2006/relationships/slide" Target="slide18.xml"/></Relationships>
</file>

<file path=ppt/slides/_rels/slide7.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slide" Target="slide23.xml"/><Relationship Id="rId1" Type="http://schemas.openxmlformats.org/officeDocument/2006/relationships/slideLayout" Target="../slideLayouts/slideLayout7.xml"/><Relationship Id="rId5" Type="http://schemas.openxmlformats.org/officeDocument/2006/relationships/slide" Target="slide24.xml"/><Relationship Id="rId4" Type="http://schemas.openxmlformats.org/officeDocument/2006/relationships/slide" Target="slide22.xml"/></Relationships>
</file>

<file path=ppt/slides/_rels/slide8.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slide" Target="slide26.xml"/><Relationship Id="rId1" Type="http://schemas.openxmlformats.org/officeDocument/2006/relationships/slideLayout" Target="../slideLayouts/slideLayout7.xml"/><Relationship Id="rId5" Type="http://schemas.openxmlformats.org/officeDocument/2006/relationships/slide" Target="slide29.xml"/><Relationship Id="rId4" Type="http://schemas.openxmlformats.org/officeDocument/2006/relationships/slide" Target="slide2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C2C167-2CA3-427F-A2DD-D6F40271441A}"/>
              </a:ext>
            </a:extLst>
          </p:cNvPr>
          <p:cNvSpPr>
            <a:spLocks noGrp="1"/>
          </p:cNvSpPr>
          <p:nvPr>
            <p:ph type="ctrTitle"/>
          </p:nvPr>
        </p:nvSpPr>
        <p:spPr>
          <a:xfrm>
            <a:off x="1524000" y="781878"/>
            <a:ext cx="9144000" cy="2728085"/>
          </a:xfrm>
        </p:spPr>
        <p:txBody>
          <a:bodyPr>
            <a:normAutofit fontScale="90000"/>
          </a:bodyPr>
          <a:lstStyle/>
          <a:p>
            <a:br>
              <a:rPr lang="fr-FR" dirty="0"/>
            </a:br>
            <a:br>
              <a:rPr lang="fr-FR" dirty="0"/>
            </a:br>
            <a:r>
              <a:rPr lang="fr-FR" dirty="0"/>
              <a:t>le numérique éducatif: ce qu’ils en disent</a:t>
            </a:r>
            <a:br>
              <a:rPr lang="fr-FR" dirty="0"/>
            </a:br>
            <a:endParaRPr lang="fr-FR" dirty="0"/>
          </a:p>
        </p:txBody>
      </p:sp>
      <p:sp>
        <p:nvSpPr>
          <p:cNvPr id="3" name="Sous-titre 2">
            <a:extLst>
              <a:ext uri="{FF2B5EF4-FFF2-40B4-BE49-F238E27FC236}">
                <a16:creationId xmlns:a16="http://schemas.microsoft.com/office/drawing/2014/main" id="{C1CB1191-74B4-4F07-97EB-93F76F89A829}"/>
              </a:ext>
            </a:extLst>
          </p:cNvPr>
          <p:cNvSpPr>
            <a:spLocks noGrp="1"/>
          </p:cNvSpPr>
          <p:nvPr>
            <p:ph type="subTitle" idx="1"/>
          </p:nvPr>
        </p:nvSpPr>
        <p:spPr>
          <a:xfrm>
            <a:off x="1524000" y="3602038"/>
            <a:ext cx="9144000" cy="3090310"/>
          </a:xfrm>
        </p:spPr>
        <p:txBody>
          <a:bodyPr>
            <a:normAutofit/>
          </a:bodyPr>
          <a:lstStyle/>
          <a:p>
            <a:endParaRPr lang="fr-FR" dirty="0"/>
          </a:p>
          <a:p>
            <a:r>
              <a:rPr lang="fr-FR"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dirty="0">
                <a:latin typeface="Times New Roman" panose="02020603050405020304" pitchFamily="18" charset="0"/>
                <a:ea typeface="Calibri" panose="020F0502020204030204" pitchFamily="34" charset="0"/>
                <a:cs typeface="Times New Roman" panose="02020603050405020304" pitchFamily="18" charset="0"/>
              </a:rPr>
              <a:t>E</a:t>
            </a:r>
            <a:r>
              <a:rPr lang="fr-FR" sz="2400" dirty="0">
                <a:effectLst/>
                <a:latin typeface="Times New Roman" panose="02020603050405020304" pitchFamily="18" charset="0"/>
                <a:ea typeface="Calibri" panose="020F0502020204030204" pitchFamily="34" charset="0"/>
                <a:cs typeface="Times New Roman" panose="02020603050405020304" pitchFamily="18" charset="0"/>
              </a:rPr>
              <a:t>nseignants,  élèves de lycée , responsables syndicaux (FSU et sud éducation,),  parents d’élèves FCPE, responsables associatifs (CEMEA, Ligue de l’enseignement, ), responsables d’ associations professionnelles (AFEF – GFEN- OCCE- CEMEA ),  chefs d’établissement,   chercheurs,  personnalités du monde universitaire</a:t>
            </a:r>
            <a:r>
              <a:rPr lang="fr-FR" dirty="0"/>
              <a:t>  et politique  (FI)</a:t>
            </a:r>
          </a:p>
        </p:txBody>
      </p:sp>
    </p:spTree>
    <p:extLst>
      <p:ext uri="{BB962C8B-B14F-4D97-AF65-F5344CB8AC3E}">
        <p14:creationId xmlns:p14="http://schemas.microsoft.com/office/powerpoint/2010/main" val="2620037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238C87-71BD-4EA7-89BA-D0E98222F47A}"/>
              </a:ext>
            </a:extLst>
          </p:cNvPr>
          <p:cNvSpPr>
            <a:spLocks noGrp="1"/>
          </p:cNvSpPr>
          <p:nvPr>
            <p:ph type="ctrTitle"/>
          </p:nvPr>
        </p:nvSpPr>
        <p:spPr/>
        <p:txBody>
          <a:bodyPr/>
          <a:lstStyle/>
          <a:p>
            <a:r>
              <a:rPr lang="fr-FR" dirty="0"/>
              <a:t>Merci de votre attention</a:t>
            </a:r>
          </a:p>
        </p:txBody>
      </p:sp>
      <p:sp>
        <p:nvSpPr>
          <p:cNvPr id="3" name="Sous-titre 2">
            <a:extLst>
              <a:ext uri="{FF2B5EF4-FFF2-40B4-BE49-F238E27FC236}">
                <a16:creationId xmlns:a16="http://schemas.microsoft.com/office/drawing/2014/main" id="{740F6623-1855-40EF-97E8-68BCB7A2F097}"/>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3782936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45B80629-7998-4F41-9107-AFC459007F77}"/>
              </a:ext>
            </a:extLst>
          </p:cNvPr>
          <p:cNvSpPr txBox="1"/>
          <p:nvPr/>
        </p:nvSpPr>
        <p:spPr>
          <a:xfrm>
            <a:off x="650930" y="928900"/>
            <a:ext cx="11096786" cy="4693721"/>
          </a:xfrm>
          <a:prstGeom prst="rect">
            <a:avLst/>
          </a:prstGeom>
          <a:noFill/>
        </p:spPr>
        <p:txBody>
          <a:bodyPr wrap="square" rtlCol="0">
            <a:spAutoFit/>
          </a:bodyPr>
          <a:lstStyle/>
          <a:p>
            <a:pPr indent="101600">
              <a:lnSpc>
                <a:spcPct val="107000"/>
              </a:lnSpc>
              <a:spcAft>
                <a:spcPts val="800"/>
              </a:spcAft>
            </a:pPr>
            <a:r>
              <a:rPr lang="fr-FR" sz="1400" b="1" dirty="0">
                <a:latin typeface="Calibri" panose="020F0502020204030204" pitchFamily="34" charset="0"/>
                <a:ea typeface="Calibri" panose="020F0502020204030204" pitchFamily="34" charset="0"/>
                <a:cs typeface="Times New Roman" panose="02020603050405020304" pitchFamily="18" charset="0"/>
              </a:rPr>
              <a:t> DOC  </a:t>
            </a:r>
            <a:r>
              <a:rPr lang="fr-FR" b="1" dirty="0">
                <a:latin typeface="Calibri" panose="020F0502020204030204" pitchFamily="34" charset="0"/>
                <a:ea typeface="Calibri" panose="020F0502020204030204" pitchFamily="34" charset="0"/>
                <a:cs typeface="Times New Roman" panose="02020603050405020304" pitchFamily="18" charset="0"/>
              </a:rPr>
              <a:t>3 </a:t>
            </a:r>
            <a:r>
              <a:rPr lang="fr-FR" dirty="0">
                <a:latin typeface="Calibri" panose="020F0502020204030204" pitchFamily="34" charset="0"/>
                <a:ea typeface="Calibri" panose="020F0502020204030204" pitchFamily="34" charset="0"/>
                <a:cs typeface="Times New Roman" panose="02020603050405020304" pitchFamily="18" charset="0"/>
              </a:rPr>
              <a:t>      	 </a:t>
            </a:r>
            <a:r>
              <a:rPr lang="fr-FR"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Le Numérique éducatif :   des points de vue et usages très  divers </a:t>
            </a:r>
          </a:p>
          <a:p>
            <a:pPr indent="101600">
              <a:lnSpc>
                <a:spcPct val="107000"/>
              </a:lnSpc>
              <a:spcAft>
                <a:spcPts val="800"/>
              </a:spcAft>
            </a:pP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AutoNum type="arabicPeriod"/>
            </a:pPr>
            <a:r>
              <a:rPr lang="fr-FR" sz="1600" b="1" dirty="0">
                <a:effectLst/>
                <a:latin typeface="Calibri" panose="020F0502020204030204" pitchFamily="34" charset="0"/>
                <a:ea typeface="Calibri" panose="020F0502020204030204" pitchFamily="34" charset="0"/>
                <a:cs typeface="Times New Roman" panose="02020603050405020304" pitchFamily="18" charset="0"/>
              </a:rPr>
              <a:t>Un simple outil pour la classe qu’il convient d’affuter</a:t>
            </a:r>
          </a:p>
          <a:p>
            <a:pPr>
              <a:lnSpc>
                <a:spcPct val="107000"/>
              </a:lnSpc>
              <a:spcAft>
                <a:spcPts val="800"/>
              </a:spcAft>
            </a:pPr>
            <a:r>
              <a:rPr lang="fr-FR" sz="1400" i="1" dirty="0">
                <a:effectLst/>
                <a:latin typeface="Calibri" panose="020F0502020204030204" pitchFamily="34" charset="0"/>
                <a:ea typeface="Calibri" panose="020F0502020204030204" pitchFamily="34" charset="0"/>
                <a:cs typeface="Times New Roman" panose="02020603050405020304" pitchFamily="18" charset="0"/>
              </a:rPr>
              <a:t>Il convient d’en </a:t>
            </a:r>
            <a:r>
              <a:rPr lang="fr-FR" sz="1400" i="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définir les finalités précises  au service d’ objectifs  didactiques précis</a:t>
            </a: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r>
              <a:rPr lang="fr-FR" sz="14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t>
            </a:r>
            <a:r>
              <a:rPr lang="fr-FR" sz="14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M.Desault</a:t>
            </a:r>
            <a:r>
              <a:rPr lang="fr-FR" sz="14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Proviseur </a:t>
            </a:r>
            <a:r>
              <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fr-FR" sz="1400" i="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Ces usages scolaires , intellectuels, ne sont pas spontanés</a:t>
            </a:r>
            <a:r>
              <a:rPr lang="fr-FR" sz="1400" i="1" dirty="0">
                <a:effectLst/>
                <a:latin typeface="Calibri" panose="020F0502020204030204" pitchFamily="34" charset="0"/>
                <a:ea typeface="Calibri" panose="020F0502020204030204" pitchFamily="34" charset="0"/>
                <a:cs typeface="Times New Roman" panose="02020603050405020304" pitchFamily="18" charset="0"/>
              </a:rPr>
              <a:t>. Il faut les enseigner car ils sont  différents des usages ludiques ou de consommation</a:t>
            </a: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r>
              <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(M A. </a:t>
            </a:r>
            <a:r>
              <a:rPr lang="fr-FR" sz="14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Médioni</a:t>
            </a:r>
            <a:r>
              <a:rPr lang="fr-FR" sz="14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Professeur,  </a:t>
            </a:r>
            <a:r>
              <a:rPr lang="fr-FR" sz="14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R.Arénas</a:t>
            </a:r>
            <a:r>
              <a:rPr lang="fr-FR" sz="14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(Parent </a:t>
            </a:r>
            <a:r>
              <a:rPr lang="fr-FR" sz="14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fd’élèves</a:t>
            </a:r>
            <a:r>
              <a:rPr lang="fr-FR" sz="14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fr-FR" sz="1400" i="1" dirty="0">
                <a:effectLst/>
                <a:latin typeface="Calibri" panose="020F0502020204030204" pitchFamily="34" charset="0"/>
                <a:ea typeface="Calibri" panose="020F0502020204030204" pitchFamily="34" charset="0"/>
                <a:cs typeface="Times New Roman" panose="02020603050405020304" pitchFamily="18" charset="0"/>
              </a:rPr>
              <a:t>Ce sont des outils qu’on fabrique et modifie constamment selon les besoins </a:t>
            </a:r>
            <a:r>
              <a:rPr lang="fr-FR" sz="14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t>
            </a:r>
            <a:r>
              <a:rPr lang="fr-FR" sz="1400" b="1"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M,  Professeur </a:t>
            </a:r>
            <a:r>
              <a:rPr lang="fr-FR" sz="14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en lycée.)</a:t>
            </a:r>
            <a:r>
              <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2</a:t>
            </a:r>
            <a:r>
              <a:rPr lang="fr-FR" sz="1600" b="1" dirty="0">
                <a:effectLst/>
                <a:latin typeface="Calibri" panose="020F0502020204030204" pitchFamily="34" charset="0"/>
                <a:ea typeface="Calibri" panose="020F0502020204030204" pitchFamily="34" charset="0"/>
                <a:cs typeface="Times New Roman" panose="02020603050405020304" pitchFamily="18" charset="0"/>
              </a:rPr>
              <a:t>. Un rapport nouveau aux élèves , aux familles</a:t>
            </a:r>
          </a:p>
          <a:p>
            <a:pPr>
              <a:lnSpc>
                <a:spcPct val="107000"/>
              </a:lnSpc>
              <a:spcAft>
                <a:spcPts val="800"/>
              </a:spcAft>
            </a:pPr>
            <a:r>
              <a:rPr lang="fr-FR" sz="1400" i="1" dirty="0">
                <a:effectLst/>
                <a:latin typeface="Calibri" panose="020F0502020204030204" pitchFamily="34" charset="0"/>
                <a:ea typeface="Calibri" panose="020F0502020204030204" pitchFamily="34" charset="0"/>
                <a:cs typeface="Times New Roman" panose="02020603050405020304" pitchFamily="18" charset="0"/>
              </a:rPr>
              <a:t>Enseigner en distanciel ce n’est pas l’envoi d’un simple PDF et des mails aux élèves. La classe en distanciel a créé </a:t>
            </a:r>
            <a:r>
              <a:rPr lang="fr-FR" sz="1400" i="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des besoins, des    appétences</a:t>
            </a:r>
            <a:r>
              <a:rPr lang="fr-FR" sz="1400" i="1" dirty="0">
                <a:effectLst/>
                <a:latin typeface="Calibri" panose="020F0502020204030204" pitchFamily="34" charset="0"/>
                <a:ea typeface="Calibri" panose="020F0502020204030204" pitchFamily="34" charset="0"/>
                <a:cs typeface="Times New Roman" panose="02020603050405020304" pitchFamily="18" charset="0"/>
              </a:rPr>
              <a:t> pour le numérique chez nombreux  professeurs</a:t>
            </a:r>
            <a:r>
              <a:rPr lang="fr-FR" sz="1400" i="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modifié leur rapport aux élèves , aux familles</a:t>
            </a:r>
            <a:r>
              <a:rPr lang="fr-FR" sz="1400" b="1" i="1" dirty="0">
                <a:effectLst/>
                <a:latin typeface="Calibri" panose="020F0502020204030204" pitchFamily="34" charset="0"/>
                <a:ea typeface="Calibri" panose="020F0502020204030204" pitchFamily="34" charset="0"/>
                <a:cs typeface="Times New Roman" panose="02020603050405020304" pitchFamily="18" charset="0"/>
              </a:rPr>
              <a:t>. </a:t>
            </a:r>
            <a:r>
              <a:rPr lang="fr-FR" sz="1400" b="1"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Philippe Proviseur </a:t>
            </a:r>
            <a:endParaRPr lang="fr-FR" sz="14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600" b="1" dirty="0">
                <a:effectLst/>
                <a:latin typeface="Calibri" panose="020F0502020204030204" pitchFamily="34" charset="0"/>
                <a:ea typeface="Calibri" panose="020F0502020204030204" pitchFamily="34" charset="0"/>
                <a:cs typeface="Times New Roman" panose="02020603050405020304" pitchFamily="18" charset="0"/>
              </a:rPr>
              <a:t>3. Ou une triple rupture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i="1" dirty="0">
                <a:effectLst/>
                <a:latin typeface="Calibri" panose="020F0502020204030204" pitchFamily="34" charset="0"/>
                <a:ea typeface="Calibri" panose="020F0502020204030204" pitchFamily="34" charset="0"/>
                <a:cs typeface="Times New Roman" panose="02020603050405020304" pitchFamily="18" charset="0"/>
              </a:rPr>
              <a:t>-«Une </a:t>
            </a:r>
            <a:r>
              <a:rPr lang="fr-FR" sz="1400" i="1" dirty="0">
                <a:solidFill>
                  <a:srgbClr val="FF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rupture cognitive forte</a:t>
            </a:r>
            <a:r>
              <a:rPr lang="fr-FR" sz="1400" i="1" dirty="0">
                <a:effectLst/>
                <a:latin typeface="Calibri" panose="020F0502020204030204" pitchFamily="34" charset="0"/>
                <a:ea typeface="Calibri" panose="020F0502020204030204" pitchFamily="34" charset="0"/>
                <a:cs typeface="Times New Roman" panose="02020603050405020304" pitchFamily="18" charset="0"/>
              </a:rPr>
              <a:t>. On ne pense pas de la même manière. On ne perçoit pas le monde de la même manière </a:t>
            </a:r>
            <a:r>
              <a:rPr lang="fr-FR" sz="1400" i="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r>
              <a:rPr lang="fr-FR" sz="1400" dirty="0">
                <a:solidFill>
                  <a:srgbClr val="FF0000"/>
                </a:solidFill>
                <a:latin typeface="Calibri" panose="020F0502020204030204" pitchFamily="34" charset="0"/>
                <a:ea typeface="Calibri" panose="020F0502020204030204" pitchFamily="34" charset="0"/>
                <a:cs typeface="Times New Roman" panose="02020603050405020304" pitchFamily="18" charset="0"/>
              </a:rPr>
              <a:t>-</a:t>
            </a:r>
            <a:r>
              <a:rPr lang="fr-FR" sz="1400" i="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fr-FR" sz="1400" i="1" dirty="0">
                <a:solidFill>
                  <a:srgbClr val="FF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Le métier d’apprendre et d’enseigner ne pourra plus être le même</a:t>
            </a:r>
            <a:r>
              <a:rPr lang="fr-FR" sz="1400" i="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fr-FR" sz="1400" i="1" dirty="0">
                <a:effectLst/>
                <a:latin typeface="Calibri" panose="020F0502020204030204" pitchFamily="34" charset="0"/>
                <a:ea typeface="Calibri" panose="020F0502020204030204" pitchFamily="34" charset="0"/>
                <a:cs typeface="Times New Roman" panose="02020603050405020304" pitchFamily="18" charset="0"/>
              </a:rPr>
              <a:t>. On est aussi en situation </a:t>
            </a:r>
            <a:r>
              <a:rPr lang="fr-FR" sz="1400" i="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de </a:t>
            </a:r>
            <a:r>
              <a:rPr lang="fr-FR" sz="1400" i="1" dirty="0">
                <a:solidFill>
                  <a:srgbClr val="FF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rupture socio-professionnelle</a:t>
            </a:r>
            <a:r>
              <a:rPr lang="fr-FR" sz="1400" i="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fr-FR" sz="1400" i="1" dirty="0">
                <a:effectLst/>
                <a:latin typeface="Calibri" panose="020F0502020204030204" pitchFamily="34" charset="0"/>
                <a:ea typeface="Calibri" panose="020F0502020204030204" pitchFamily="34" charset="0"/>
                <a:cs typeface="Times New Roman" panose="02020603050405020304" pitchFamily="18" charset="0"/>
              </a:rPr>
              <a:t>: on fait appel à des sociétés, des outils sur lesquels on n’a pas la main. Par nos usages  , on renforce leur puissance financière par l’or noir que sont nos données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i="1" dirty="0">
                <a:effectLst/>
                <a:latin typeface="Calibri" panose="020F0502020204030204" pitchFamily="34" charset="0"/>
                <a:ea typeface="Calibri" panose="020F0502020204030204" pitchFamily="34" charset="0"/>
                <a:cs typeface="Times New Roman" panose="02020603050405020304" pitchFamily="18" charset="0"/>
              </a:rPr>
              <a:t>Conclusion :  IL faut se donner du temps , pour nous, pour nos élèves pour se former et être en capacité de choisir. Du temps que je vais perdre pour en gagner ailleurs (le principe de l’enseignement</a:t>
            </a:r>
            <a:r>
              <a:rPr lang="fr-FR" sz="1400" b="1"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).(Stéphane Crozat, FRAMASOFT</a:t>
            </a:r>
            <a:r>
              <a:rPr lang="fr-FR" sz="14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ZoneTexte 2">
            <a:hlinkClick r:id="rId2" action="ppaction://hlinksldjump"/>
            <a:extLst>
              <a:ext uri="{FF2B5EF4-FFF2-40B4-BE49-F238E27FC236}">
                <a16:creationId xmlns:a16="http://schemas.microsoft.com/office/drawing/2014/main" id="{476DE0F2-6975-4DBF-9860-48D46DE8E847}"/>
              </a:ext>
            </a:extLst>
          </p:cNvPr>
          <p:cNvSpPr txBox="1"/>
          <p:nvPr/>
        </p:nvSpPr>
        <p:spPr>
          <a:xfrm>
            <a:off x="650931" y="6106554"/>
            <a:ext cx="2687074" cy="369332"/>
          </a:xfrm>
          <a:prstGeom prst="rect">
            <a:avLst/>
          </a:prstGeom>
          <a:solidFill>
            <a:schemeClr val="bg1">
              <a:lumMod val="95000"/>
            </a:schemeClr>
          </a:solidFill>
        </p:spPr>
        <p:txBody>
          <a:bodyPr wrap="square" rtlCol="0">
            <a:spAutoFit/>
          </a:bodyPr>
          <a:lstStyle/>
          <a:p>
            <a:r>
              <a:rPr lang="fr-FR" dirty="0"/>
              <a:t>Les leçons du confinement</a:t>
            </a:r>
          </a:p>
        </p:txBody>
      </p:sp>
    </p:spTree>
    <p:extLst>
      <p:ext uri="{BB962C8B-B14F-4D97-AF65-F5344CB8AC3E}">
        <p14:creationId xmlns:p14="http://schemas.microsoft.com/office/powerpoint/2010/main" val="719987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a:extLst>
              <a:ext uri="{FF2B5EF4-FFF2-40B4-BE49-F238E27FC236}">
                <a16:creationId xmlns:a16="http://schemas.microsoft.com/office/drawing/2014/main" id="{BD52A592-C8F4-44C3-81C1-85B2B8159474}"/>
              </a:ext>
            </a:extLst>
          </p:cNvPr>
          <p:cNvSpPr txBox="1"/>
          <p:nvPr/>
        </p:nvSpPr>
        <p:spPr>
          <a:xfrm>
            <a:off x="635430" y="247973"/>
            <a:ext cx="11375755" cy="5648662"/>
          </a:xfrm>
          <a:prstGeom prst="rect">
            <a:avLst/>
          </a:prstGeom>
          <a:noFill/>
        </p:spPr>
        <p:txBody>
          <a:bodyPr wrap="square" rtlCol="0">
            <a:spAutoFit/>
          </a:bodyPr>
          <a:lstStyle/>
          <a:p>
            <a:pPr marL="899160" indent="449580">
              <a:lnSpc>
                <a:spcPct val="107000"/>
              </a:lnSpc>
              <a:spcAft>
                <a:spcPts val="800"/>
              </a:spcAft>
            </a:pPr>
            <a:r>
              <a:rPr lang="fr-FR"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DOC  4                                    </a:t>
            </a:r>
            <a:r>
              <a:rPr lang="fr-FR"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Illusions et mythes :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fr-FR" sz="14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Certains mythes ou illusions ont la vie dure. Ils s’effondrent et renaissent ! Il </a:t>
            </a:r>
            <a:r>
              <a:rPr lang="fr-FR" sz="1400" dirty="0" err="1">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ya</a:t>
            </a:r>
            <a:r>
              <a:rPr lang="fr-FR" sz="14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30 ans on pensait que la télévision allait pallier à l’absence d’ enseignants en Afrique (on avait oublié qu’il n’y avait pas d’</a:t>
            </a:r>
            <a:r>
              <a:rPr lang="fr-FR" sz="1400" dirty="0" err="1">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éléctricité</a:t>
            </a:r>
            <a:r>
              <a:rPr lang="fr-FR" sz="14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 les magnétophones  et </a:t>
            </a:r>
            <a:r>
              <a:rPr lang="fr-FR" sz="1400" dirty="0" err="1">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visio</a:t>
            </a:r>
            <a:r>
              <a:rPr lang="fr-FR" sz="14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projecteurs  devaient changer l’enseignement des  langues ou de géographie … les mêmes mythes perdurent pour le numérique à l’école  . Il est urgent de se poser quelques questions supplémentaires.</a:t>
            </a:r>
          </a:p>
          <a:p>
            <a:pPr>
              <a:lnSpc>
                <a:spcPct val="107000"/>
              </a:lnSpc>
              <a:spcAft>
                <a:spcPts val="800"/>
              </a:spcAft>
            </a:pPr>
            <a:r>
              <a:rPr lang="fr-FR" sz="14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L’illusion de confondre innovation technique et innovation pédagogique</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indent="449580">
              <a:lnSpc>
                <a:spcPct val="107000"/>
              </a:lnSpc>
              <a:spcAft>
                <a:spcPts val="800"/>
              </a:spcAft>
            </a:pPr>
            <a:r>
              <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t>
            </a:r>
            <a:r>
              <a:rPr lang="fr-FR" sz="1400" dirty="0">
                <a:effectLst/>
                <a:latin typeface="Calibri" panose="020F0502020204030204" pitchFamily="34" charset="0"/>
                <a:ea typeface="Calibri" panose="020F0502020204030204" pitchFamily="34" charset="0"/>
                <a:cs typeface="Times New Roman" panose="02020603050405020304" pitchFamily="18" charset="0"/>
              </a:rPr>
              <a:t> Le numérique est une illusion pédagogique </a:t>
            </a:r>
            <a:r>
              <a:rPr lang="fr-FR"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a:t>
            </a:r>
            <a:r>
              <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Education permanente N°219- 2019</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Un outil pour remplacer la relation pédagogique ? </a:t>
            </a:r>
            <a:r>
              <a:rPr lang="fr-FR" sz="1400" i="1" dirty="0">
                <a:effectLst/>
                <a:latin typeface="Calibri" panose="020F0502020204030204" pitchFamily="34" charset="0"/>
                <a:ea typeface="Calibri" panose="020F0502020204030204" pitchFamily="34" charset="0"/>
                <a:cs typeface="Times New Roman" panose="02020603050405020304" pitchFamily="18" charset="0"/>
              </a:rPr>
              <a:t>« Le danger est quand la technique remplace l’enseignant, par souci de facilité. On l’a vu à une époque avec les cassettes vidéos.  je mets la cassette vidéo et les élèves assistent  à une séance cassette vidéo. Si on ne se met pas des garde-fous, ça peut effectivement être pervers comme situation</a:t>
            </a: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r>
              <a:rPr lang="fr-FR" sz="1400" dirty="0">
                <a:solidFill>
                  <a:srgbClr val="4472C4"/>
                </a:solidFill>
                <a:effectLst/>
                <a:latin typeface="Calibri" panose="020F0502020204030204" pitchFamily="34" charset="0"/>
                <a:ea typeface="Calibri" panose="020F0502020204030204" pitchFamily="34" charset="0"/>
                <a:cs typeface="Times New Roman" panose="02020603050405020304" pitchFamily="18" charset="0"/>
              </a:rPr>
              <a:t>».</a:t>
            </a:r>
            <a:r>
              <a:rPr lang="fr-F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fr-FR" sz="1400" dirty="0">
                <a:solidFill>
                  <a:srgbClr val="4472C4"/>
                </a:solidFill>
                <a:effectLst/>
                <a:latin typeface="Calibri" panose="020F0502020204030204" pitchFamily="34" charset="0"/>
                <a:ea typeface="Calibri" panose="020F0502020204030204" pitchFamily="34" charset="0"/>
                <a:cs typeface="Times New Roman" panose="02020603050405020304" pitchFamily="18" charset="0"/>
              </a:rPr>
              <a:t>M.D : proviseur, formateur nouvelles technologies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Educatif ou technique ? </a:t>
            </a:r>
            <a:r>
              <a:rPr lang="fr-FR" sz="1400" i="1" dirty="0">
                <a:effectLst/>
                <a:latin typeface="Calibri" panose="020F0502020204030204" pitchFamily="34" charset="0"/>
                <a:ea typeface="Calibri" panose="020F0502020204030204" pitchFamily="34" charset="0"/>
                <a:cs typeface="Times New Roman" panose="02020603050405020304" pitchFamily="18" charset="0"/>
              </a:rPr>
              <a:t>« Le numérique ,  doit être au service d’un  projet d’éducation, et non pas la réduction du projet d’éducation ou de l’apprentissage à cet outil technique. …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Ludique ?</a:t>
            </a:r>
            <a:r>
              <a:rPr lang="fr-FR" sz="1400" i="1" dirty="0">
                <a:effectLst/>
                <a:latin typeface="Calibri" panose="020F0502020204030204" pitchFamily="34" charset="0"/>
                <a:ea typeface="Calibri" panose="020F0502020204030204" pitchFamily="34" charset="0"/>
                <a:cs typeface="Times New Roman" panose="02020603050405020304" pitchFamily="18" charset="0"/>
              </a:rPr>
              <a:t>….Parce que ça peut paraitre sympathique, ludique, plus facile, agréable, ça fait partie du   contexte aussi, culturel des enfants et des adolescents et des jeunes aujourd’hui, donc il y a ce plus dans la relation mais ça n’empêche pas, quelle est la finalité de cet apprentissage-là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Réducteur ?</a:t>
            </a:r>
            <a:r>
              <a:rPr lang="fr-FR" sz="1400" b="1" dirty="0">
                <a:effectLst/>
                <a:latin typeface="Calibri" panose="020F0502020204030204" pitchFamily="34" charset="0"/>
                <a:ea typeface="Calibri" panose="020F0502020204030204" pitchFamily="34" charset="0"/>
                <a:cs typeface="Times New Roman" panose="02020603050405020304" pitchFamily="18" charset="0"/>
              </a:rPr>
              <a:t> </a:t>
            </a:r>
            <a:r>
              <a:rPr lang="fr-FR" sz="1400" i="1" dirty="0">
                <a:effectLst/>
                <a:latin typeface="Calibri" panose="020F0502020204030204" pitchFamily="34" charset="0"/>
                <a:ea typeface="Calibri" panose="020F0502020204030204" pitchFamily="34" charset="0"/>
                <a:cs typeface="Times New Roman" panose="02020603050405020304" pitchFamily="18" charset="0"/>
              </a:rPr>
              <a:t>…On n’apprend pas avec simplement sa tête, on apprend aussi avec le corps, on apprend avec le contact, y a les sens, y a les émotions, il y a tout ça et avec le numérique on a  tendance à gommer les émotions, etc.</a:t>
            </a:r>
            <a:r>
              <a:rPr lang="fr-F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fr-FR" sz="1400" i="1" dirty="0">
                <a:solidFill>
                  <a:srgbClr val="4472C4"/>
                </a:solidFill>
                <a:effectLst/>
                <a:latin typeface="Calibri" panose="020F0502020204030204" pitchFamily="34" charset="0"/>
                <a:ea typeface="Calibri" panose="020F0502020204030204" pitchFamily="34" charset="0"/>
                <a:cs typeface="Times New Roman" panose="02020603050405020304" pitchFamily="18" charset="0"/>
              </a:rPr>
              <a:t> J.M. Lange , Professeur des universités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Ecologique ? </a:t>
            </a:r>
            <a:r>
              <a:rPr lang="fr-FR" sz="1400" i="1" dirty="0">
                <a:solidFill>
                  <a:srgbClr val="000000"/>
                </a:solidFill>
                <a:effectLst/>
                <a:latin typeface="CIDFont+F1"/>
                <a:ea typeface="Calibri" panose="020F0502020204030204" pitchFamily="34" charset="0"/>
                <a:cs typeface="CIDFont+F1"/>
              </a:rPr>
              <a:t>« Au niveau écologique peut-être que ce serait bien parce que bah, on n’aura plus de transport,  on n’a pas forcément à bouger, le numérique aussi ça, ça pollue, donc d’un autre côté c’est pas forcément top, mais j’trouve que c’est important, enfin, c’est important… c’est bien aussi d’aller à l’école, qu’on se voie tous et toutes parce que c’est là qu’on touche du coup un monde extérieur aussi, on voit des personnes, on crée aussi une cohésion de groupe</a:t>
            </a:r>
            <a:r>
              <a:rPr lang="fr-FR" sz="1400" dirty="0">
                <a:solidFill>
                  <a:srgbClr val="000000"/>
                </a:solidFill>
                <a:effectLst/>
                <a:latin typeface="CIDFont+F1"/>
                <a:ea typeface="Calibri" panose="020F0502020204030204" pitchFamily="34" charset="0"/>
                <a:cs typeface="CIDFont+F1"/>
              </a:rPr>
              <a:t> »  </a:t>
            </a:r>
            <a:r>
              <a:rPr lang="fr-FR" sz="1400" dirty="0">
                <a:solidFill>
                  <a:srgbClr val="0070C0"/>
                </a:solidFill>
                <a:effectLst/>
                <a:latin typeface="CIDFont+F1"/>
                <a:ea typeface="Calibri" panose="020F0502020204030204" pitchFamily="34" charset="0"/>
                <a:cs typeface="CIDFont+F1"/>
              </a:rPr>
              <a:t>SW : lycéenne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ZoneTexte 2">
            <a:hlinkClick r:id="rId2" action="ppaction://hlinksldjump"/>
            <a:extLst>
              <a:ext uri="{FF2B5EF4-FFF2-40B4-BE49-F238E27FC236}">
                <a16:creationId xmlns:a16="http://schemas.microsoft.com/office/drawing/2014/main" id="{4793B9D3-6C4D-417A-87A1-FC995D7A1117}"/>
              </a:ext>
            </a:extLst>
          </p:cNvPr>
          <p:cNvSpPr txBox="1"/>
          <p:nvPr/>
        </p:nvSpPr>
        <p:spPr>
          <a:xfrm>
            <a:off x="650931" y="6116714"/>
            <a:ext cx="2687074" cy="369332"/>
          </a:xfrm>
          <a:prstGeom prst="rect">
            <a:avLst/>
          </a:prstGeom>
          <a:solidFill>
            <a:schemeClr val="bg1">
              <a:lumMod val="95000"/>
            </a:schemeClr>
          </a:solidFill>
        </p:spPr>
        <p:txBody>
          <a:bodyPr wrap="square" rtlCol="0">
            <a:spAutoFit/>
          </a:bodyPr>
          <a:lstStyle/>
          <a:p>
            <a:r>
              <a:rPr lang="fr-FR" dirty="0"/>
              <a:t>Les leçons du confinement</a:t>
            </a:r>
          </a:p>
        </p:txBody>
      </p:sp>
    </p:spTree>
    <p:extLst>
      <p:ext uri="{BB962C8B-B14F-4D97-AF65-F5344CB8AC3E}">
        <p14:creationId xmlns:p14="http://schemas.microsoft.com/office/powerpoint/2010/main" val="17392771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8CA4FD04-10BC-4C9F-A99C-CA70BB8C4C27}"/>
              </a:ext>
            </a:extLst>
          </p:cNvPr>
          <p:cNvSpPr txBox="1"/>
          <p:nvPr/>
        </p:nvSpPr>
        <p:spPr>
          <a:xfrm>
            <a:off x="852406" y="422328"/>
            <a:ext cx="10802319" cy="5707653"/>
          </a:xfrm>
          <a:prstGeom prst="rect">
            <a:avLst/>
          </a:prstGeom>
          <a:noFill/>
        </p:spPr>
        <p:txBody>
          <a:bodyPr wrap="square" rtlCol="0">
            <a:spAutoFit/>
          </a:bodyPr>
          <a:lstStyle/>
          <a:p>
            <a:pPr>
              <a:lnSpc>
                <a:spcPct val="107000"/>
              </a:lnSpc>
              <a:spcAft>
                <a:spcPts val="800"/>
              </a:spcAft>
            </a:pPr>
            <a:r>
              <a:rPr lang="fr-FR"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 DOC 5		</a:t>
            </a:r>
            <a:r>
              <a:rPr lang="fr-FR" sz="20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L’illusion d’élèves et étudiants  « digital natives »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2000" b="1" dirty="0">
                <a:solidFill>
                  <a:srgbClr val="7030A0"/>
                </a:solidFill>
                <a:effectLst/>
                <a:latin typeface="Calibri" panose="020F0502020204030204" pitchFamily="34" charset="0"/>
                <a:ea typeface="Calibri" panose="020F0502020204030204" pitchFamily="34" charset="0"/>
                <a:cs typeface="Arial" panose="020B0604020202020204" pitchFamily="34" charset="0"/>
              </a:rPr>
              <a:t>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p>
            <a:pPr marL="449580">
              <a:lnSpc>
                <a:spcPct val="107000"/>
              </a:lnSpc>
              <a:spcAft>
                <a:spcPts val="800"/>
              </a:spcAft>
            </a:pPr>
            <a:r>
              <a:rPr lang="fr-FR" sz="1800" i="1" dirty="0">
                <a:effectLst/>
                <a:latin typeface="Calibri" panose="020F0502020204030204" pitchFamily="34" charset="0"/>
                <a:ea typeface="Calibri" panose="020F0502020204030204" pitchFamily="34" charset="0"/>
                <a:cs typeface="Arial" panose="020B0604020202020204" pitchFamily="34" charset="0"/>
              </a:rPr>
              <a:t>« Il y a une chose que j’ai découverte avec certitude. C’est que </a:t>
            </a:r>
            <a:r>
              <a:rPr lang="fr-FR" sz="1800" i="1" dirty="0">
                <a:effectLst/>
                <a:highlight>
                  <a:srgbClr val="FFFF00"/>
                </a:highlight>
                <a:latin typeface="Calibri" panose="020F0502020204030204" pitchFamily="34" charset="0"/>
                <a:ea typeface="Calibri" panose="020F0502020204030204" pitchFamily="34" charset="0"/>
                <a:cs typeface="Arial" panose="020B0604020202020204" pitchFamily="34" charset="0"/>
              </a:rPr>
              <a:t>les élèves de lycée  ne maîtrisent pas les outils numériques.</a:t>
            </a:r>
            <a:r>
              <a:rPr lang="fr-FR" sz="1800" i="1" dirty="0">
                <a:effectLst/>
                <a:latin typeface="Calibri" panose="020F0502020204030204" pitchFamily="34" charset="0"/>
                <a:ea typeface="Calibri" panose="020F0502020204030204" pitchFamily="34" charset="0"/>
                <a:cs typeface="Arial" panose="020B0604020202020204" pitchFamily="34" charset="0"/>
              </a:rPr>
              <a:t> Mes  élèves de STI 2D (Sciences et techniques de l’industrie et du développement durable) ne comprenaient pas qu’il fallait ouvrir tel document avec tel logiciel, ne savaient pas envoyer un document au format PDF. </a:t>
            </a:r>
            <a:r>
              <a:rPr lang="fr-FR" sz="1800" b="1" i="1" dirty="0">
                <a:effectLst/>
                <a:highlight>
                  <a:srgbClr val="FFFF00"/>
                </a:highlight>
                <a:latin typeface="Calibri" panose="020F0502020204030204" pitchFamily="34" charset="0"/>
                <a:ea typeface="Calibri" panose="020F0502020204030204" pitchFamily="34" charset="0"/>
                <a:cs typeface="Arial" panose="020B0604020202020204" pitchFamily="34" charset="0"/>
              </a:rPr>
              <a:t>Ils utilisent toute la journée  des logiciels prêts à travailler, ils n’en comprennent pas  l’intelligence du fonctionnement</a:t>
            </a:r>
            <a:r>
              <a:rPr lang="fr-FR" sz="1800" b="1" i="1" dirty="0">
                <a:effectLst/>
                <a:latin typeface="Calibri" panose="020F0502020204030204" pitchFamily="34" charset="0"/>
                <a:ea typeface="Calibri" panose="020F0502020204030204" pitchFamily="34" charset="0"/>
                <a:cs typeface="Arial" panose="020B0604020202020204" pitchFamily="34" charset="0"/>
              </a:rPr>
              <a:t>.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2247900">
              <a:lnSpc>
                <a:spcPct val="107000"/>
              </a:lnSpc>
              <a:spcAft>
                <a:spcPts val="800"/>
              </a:spcAft>
            </a:pPr>
            <a:r>
              <a:rPr lang="fr-FR" sz="1800" b="1" dirty="0">
                <a:solidFill>
                  <a:srgbClr val="0070C0"/>
                </a:solidFill>
                <a:effectLst/>
                <a:latin typeface="Calibri" panose="020F0502020204030204" pitchFamily="34" charset="0"/>
                <a:ea typeface="Calibri" panose="020F0502020204030204" pitchFamily="34" charset="0"/>
                <a:cs typeface="Arial" panose="020B0604020202020204" pitchFamily="34" charset="0"/>
              </a:rPr>
              <a:t>MB, professeur de lycée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2247900">
              <a:lnSpc>
                <a:spcPct val="107000"/>
              </a:lnSpc>
              <a:spcAft>
                <a:spcPts val="800"/>
              </a:spcAft>
            </a:pPr>
            <a:r>
              <a:rPr lang="fr-FR" sz="1800" b="1" dirty="0">
                <a:solidFill>
                  <a:srgbClr val="0070C0"/>
                </a:solidFill>
                <a:effectLst/>
                <a:latin typeface="Calibri" panose="020F0502020204030204" pitchFamily="34" charset="0"/>
                <a:ea typeface="Calibri" panose="020F0502020204030204" pitchFamily="34" charset="0"/>
                <a:cs typeface="Arial" panose="020B0604020202020204" pitchFamily="34" charset="0"/>
              </a:rPr>
              <a:t>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449580">
              <a:lnSpc>
                <a:spcPct val="107000"/>
              </a:lnSpc>
              <a:spcAft>
                <a:spcPts val="800"/>
              </a:spcAft>
            </a:pPr>
            <a:r>
              <a:rPr lang="fr-FR" sz="1800" i="1" dirty="0">
                <a:effectLst/>
                <a:latin typeface="Calibri" panose="020F0502020204030204" pitchFamily="34" charset="0"/>
                <a:ea typeface="Calibri" panose="020F0502020204030204" pitchFamily="34" charset="0"/>
                <a:cs typeface="Arial" panose="020B0604020202020204" pitchFamily="34" charset="0"/>
              </a:rPr>
              <a:t>Les étudiants arrivent pourtant en principe  à l’université  avec le B2I </a:t>
            </a:r>
            <a:r>
              <a:rPr lang="fr-FR" sz="1800" dirty="0">
                <a:effectLst/>
                <a:latin typeface="Calibri" panose="020F0502020204030204" pitchFamily="34" charset="0"/>
                <a:ea typeface="Calibri" panose="020F0502020204030204" pitchFamily="34" charset="0"/>
                <a:cs typeface="Arial" panose="020B0604020202020204" pitchFamily="34" charset="0"/>
              </a:rPr>
              <a:t>(certificat  évaluation au numérique</a:t>
            </a:r>
            <a:r>
              <a:rPr lang="fr-FR" sz="1800" i="1" dirty="0">
                <a:effectLst/>
                <a:latin typeface="Calibri" panose="020F0502020204030204" pitchFamily="34" charset="0"/>
                <a:ea typeface="Calibri" panose="020F0502020204030204" pitchFamily="34" charset="0"/>
                <a:cs typeface="Arial" panose="020B0604020202020204" pitchFamily="34" charset="0"/>
              </a:rPr>
              <a:t>) Ils ne savent pas mettre en page un texte pour être lu, le transformer en PDF. Surtout, ils ne savent pas  utiliser des logiciels de recherche , de travail pour faire des tableaux par exemple, utiliser des mots clés : Ils sont familiers des appareils (ordi, téléphone) mais pas des usages qui permettent de travailler, penser et agir.</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2247900">
              <a:lnSpc>
                <a:spcPct val="107000"/>
              </a:lnSpc>
              <a:spcAft>
                <a:spcPts val="800"/>
              </a:spcAft>
            </a:pPr>
            <a:r>
              <a:rPr lang="fr-FR" sz="1800" dirty="0">
                <a:solidFill>
                  <a:srgbClr val="0070C0"/>
                </a:solidFill>
                <a:effectLst/>
                <a:latin typeface="Calibri" panose="020F0502020204030204" pitchFamily="34" charset="0"/>
                <a:ea typeface="Calibri" panose="020F0502020204030204" pitchFamily="34" charset="0"/>
                <a:cs typeface="Arial" panose="020B0604020202020204" pitchFamily="34" charset="0"/>
              </a:rPr>
              <a:t>MM </a:t>
            </a:r>
            <a:r>
              <a:rPr lang="fr-FR" sz="1800" dirty="0" err="1">
                <a:solidFill>
                  <a:srgbClr val="0070C0"/>
                </a:solidFill>
                <a:effectLst/>
                <a:latin typeface="Calibri" panose="020F0502020204030204" pitchFamily="34" charset="0"/>
                <a:ea typeface="Calibri" panose="020F0502020204030204" pitchFamily="34" charset="0"/>
                <a:cs typeface="Arial" panose="020B0604020202020204" pitchFamily="34" charset="0"/>
              </a:rPr>
              <a:t>Médioni</a:t>
            </a:r>
            <a:r>
              <a:rPr lang="fr-FR" sz="1800" dirty="0">
                <a:solidFill>
                  <a:srgbClr val="0070C0"/>
                </a:solidFill>
                <a:effectLst/>
                <a:latin typeface="Calibri" panose="020F0502020204030204" pitchFamily="34" charset="0"/>
                <a:ea typeface="Calibri" panose="020F0502020204030204" pitchFamily="34" charset="0"/>
                <a:cs typeface="Arial" panose="020B0604020202020204" pitchFamily="34" charset="0"/>
              </a:rPr>
              <a:t> ,enseignante de langue  à l’université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449580">
              <a:lnSpc>
                <a:spcPct val="107000"/>
              </a:lnSpc>
              <a:spcAft>
                <a:spcPts val="800"/>
              </a:spcAft>
            </a:pPr>
            <a:r>
              <a:rPr lang="fr-FR" sz="1800" b="1" dirty="0">
                <a:effectLst/>
                <a:latin typeface="Calibri" panose="020F0502020204030204" pitchFamily="34" charset="0"/>
                <a:ea typeface="Calibri" panose="020F0502020204030204" pitchFamily="34" charset="0"/>
                <a:cs typeface="Arial" panose="020B0604020202020204" pitchFamily="34" charset="0"/>
              </a:rPr>
              <a:t>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3" name="ZoneTexte 2">
            <a:hlinkClick r:id="rId2" action="ppaction://hlinksldjump"/>
            <a:extLst>
              <a:ext uri="{FF2B5EF4-FFF2-40B4-BE49-F238E27FC236}">
                <a16:creationId xmlns:a16="http://schemas.microsoft.com/office/drawing/2014/main" id="{0FEB4F5B-3CEE-4425-8EEA-20404A4986C7}"/>
              </a:ext>
            </a:extLst>
          </p:cNvPr>
          <p:cNvSpPr txBox="1"/>
          <p:nvPr/>
        </p:nvSpPr>
        <p:spPr>
          <a:xfrm>
            <a:off x="650931" y="6116714"/>
            <a:ext cx="2687074" cy="369332"/>
          </a:xfrm>
          <a:prstGeom prst="rect">
            <a:avLst/>
          </a:prstGeom>
          <a:solidFill>
            <a:schemeClr val="bg1">
              <a:lumMod val="95000"/>
            </a:schemeClr>
          </a:solidFill>
        </p:spPr>
        <p:txBody>
          <a:bodyPr wrap="square" rtlCol="0">
            <a:spAutoFit/>
          </a:bodyPr>
          <a:lstStyle/>
          <a:p>
            <a:r>
              <a:rPr lang="fr-FR" dirty="0"/>
              <a:t>Les leçons du confinement</a:t>
            </a:r>
          </a:p>
        </p:txBody>
      </p:sp>
    </p:spTree>
    <p:extLst>
      <p:ext uri="{BB962C8B-B14F-4D97-AF65-F5344CB8AC3E}">
        <p14:creationId xmlns:p14="http://schemas.microsoft.com/office/powerpoint/2010/main" val="42671232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DD7F401B-C5F2-4E8D-93B6-A66835033B01}"/>
              </a:ext>
            </a:extLst>
          </p:cNvPr>
          <p:cNvSpPr txBox="1"/>
          <p:nvPr/>
        </p:nvSpPr>
        <p:spPr>
          <a:xfrm>
            <a:off x="1255363" y="294468"/>
            <a:ext cx="10492352" cy="400110"/>
          </a:xfrm>
          <a:prstGeom prst="rect">
            <a:avLst/>
          </a:prstGeom>
          <a:noFill/>
        </p:spPr>
        <p:txBody>
          <a:bodyPr wrap="square" rtlCol="0">
            <a:spAutoFit/>
          </a:bodyPr>
          <a:lstStyle/>
          <a:p>
            <a:r>
              <a:rPr lang="fr-FR" sz="2000" dirty="0">
                <a:solidFill>
                  <a:srgbClr val="FF0000"/>
                </a:solidFill>
              </a:rPr>
              <a:t> </a:t>
            </a:r>
            <a:r>
              <a:rPr lang="fr-FR" sz="2000" dirty="0"/>
              <a:t>DOC </a:t>
            </a:r>
            <a:r>
              <a:rPr lang="fr-FR" sz="2000" b="1" dirty="0"/>
              <a:t>6</a:t>
            </a:r>
            <a:r>
              <a:rPr lang="fr-FR" sz="2000" b="1" dirty="0">
                <a:solidFill>
                  <a:srgbClr val="FF0000"/>
                </a:solidFill>
              </a:rPr>
              <a:t>              Résistances : l’urgence d’un travail collaboratif en établissement </a:t>
            </a:r>
          </a:p>
        </p:txBody>
      </p:sp>
      <p:sp>
        <p:nvSpPr>
          <p:cNvPr id="6" name="ZoneTexte 5">
            <a:extLst>
              <a:ext uri="{FF2B5EF4-FFF2-40B4-BE49-F238E27FC236}">
                <a16:creationId xmlns:a16="http://schemas.microsoft.com/office/drawing/2014/main" id="{611345A5-FCC3-4825-9329-16605F780C54}"/>
              </a:ext>
            </a:extLst>
          </p:cNvPr>
          <p:cNvSpPr txBox="1"/>
          <p:nvPr/>
        </p:nvSpPr>
        <p:spPr>
          <a:xfrm>
            <a:off x="1069385" y="1079390"/>
            <a:ext cx="10321870" cy="1337289"/>
          </a:xfrm>
          <a:prstGeom prst="rect">
            <a:avLst/>
          </a:prstGeom>
          <a:noFill/>
        </p:spPr>
        <p:txBody>
          <a:bodyPr wrap="square" rtlCol="0">
            <a:spAutoFit/>
          </a:bodyPr>
          <a:lstStyle/>
          <a:p>
            <a:pPr marL="899160">
              <a:lnSpc>
                <a:spcPct val="107000"/>
              </a:lnSpc>
              <a:spcAft>
                <a:spcPts val="800"/>
              </a:spcAft>
            </a:pPr>
            <a:r>
              <a:rPr lang="fr-FR" sz="1400" i="1" dirty="0">
                <a:effectLst/>
                <a:latin typeface="Calibri" panose="020F0502020204030204" pitchFamily="34" charset="0"/>
                <a:ea typeface="Calibri" panose="020F0502020204030204" pitchFamily="34" charset="0"/>
                <a:cs typeface="Times New Roman" panose="02020603050405020304" pitchFamily="18" charset="0"/>
              </a:rPr>
              <a:t>Les enseignants pendant le  confinement  se sont auto-formés, ont inventé, innové , ont varié leurs  postures d’enseignement et d’accompagnement : c’est un saut important. mais je crains  qu’au retour, on aura une reprise du discours réactionnaire ;  on retrouvera  les classes  « en autobus » à 80% , des classes avec une pédagogie descendante. Classe inversée, classe en îlots : ça reste des tentatives peu généralisées en collège et lycée.</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899160">
              <a:lnSpc>
                <a:spcPct val="107000"/>
              </a:lnSpc>
              <a:spcAft>
                <a:spcPts val="800"/>
              </a:spcAft>
            </a:pPr>
            <a:r>
              <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Françoise </a:t>
            </a:r>
            <a:r>
              <a:rPr lang="fr-FR" sz="14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Sturbaut</a:t>
            </a:r>
            <a:r>
              <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Chef d’établissement  A4) JM Lange Professeur université de Montpellier</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ZoneTexte 6">
            <a:extLst>
              <a:ext uri="{FF2B5EF4-FFF2-40B4-BE49-F238E27FC236}">
                <a16:creationId xmlns:a16="http://schemas.microsoft.com/office/drawing/2014/main" id="{B2746941-E31C-4724-862D-8CEC1EA857FB}"/>
              </a:ext>
            </a:extLst>
          </p:cNvPr>
          <p:cNvSpPr txBox="1"/>
          <p:nvPr/>
        </p:nvSpPr>
        <p:spPr>
          <a:xfrm flipH="1">
            <a:off x="945396" y="2603715"/>
            <a:ext cx="10972800" cy="2106089"/>
          </a:xfrm>
          <a:prstGeom prst="rect">
            <a:avLst/>
          </a:prstGeom>
          <a:noFill/>
        </p:spPr>
        <p:txBody>
          <a:bodyPr wrap="square" rtlCol="0">
            <a:spAutoFit/>
          </a:bodyPr>
          <a:lstStyle/>
          <a:p>
            <a:pPr marL="899160">
              <a:lnSpc>
                <a:spcPct val="107000"/>
              </a:lnSpc>
              <a:spcAft>
                <a:spcPts val="800"/>
              </a:spcAft>
            </a:pPr>
            <a:r>
              <a:rPr lang="fr-FR" sz="1400" i="1" dirty="0">
                <a:effectLst/>
                <a:latin typeface="Calibri" panose="020F0502020204030204" pitchFamily="34" charset="0"/>
                <a:ea typeface="Calibri" panose="020F0502020204030204" pitchFamily="34" charset="0"/>
                <a:cs typeface="Times New Roman" panose="02020603050405020304" pitchFamily="18" charset="0"/>
              </a:rPr>
              <a:t>Quand ils n’ont pas réfléchi avant l’expérience du distanciel  sur leur pédagogie, ce qu’ était le principe de la classe inversée par exemple, , </a:t>
            </a:r>
            <a:r>
              <a:rPr lang="fr-FR" sz="1400" i="1" dirty="0" err="1">
                <a:effectLst/>
                <a:latin typeface="Calibri" panose="020F0502020204030204" pitchFamily="34" charset="0"/>
                <a:ea typeface="Calibri" panose="020F0502020204030204" pitchFamily="34" charset="0"/>
                <a:cs typeface="Times New Roman" panose="02020603050405020304" pitchFamily="18" charset="0"/>
              </a:rPr>
              <a:t>leTravail</a:t>
            </a:r>
            <a:r>
              <a:rPr lang="fr-FR" sz="1400" i="1" dirty="0">
                <a:effectLst/>
                <a:latin typeface="Calibri" panose="020F0502020204030204" pitchFamily="34" charset="0"/>
                <a:ea typeface="Calibri" panose="020F0502020204030204" pitchFamily="34" charset="0"/>
                <a:cs typeface="Times New Roman" panose="02020603050405020304" pitchFamily="18" charset="0"/>
              </a:rPr>
              <a:t> en autonomie, </a:t>
            </a:r>
            <a:r>
              <a:rPr lang="fr-FR" sz="1400" i="1" dirty="0" err="1">
                <a:effectLst/>
                <a:latin typeface="Calibri" panose="020F0502020204030204" pitchFamily="34" charset="0"/>
                <a:ea typeface="Calibri" panose="020F0502020204030204" pitchFamily="34" charset="0"/>
                <a:cs typeface="Times New Roman" panose="02020603050405020304" pitchFamily="18" charset="0"/>
              </a:rPr>
              <a:t>etc</a:t>
            </a:r>
            <a:r>
              <a:rPr lang="fr-FR" sz="1400" i="1" dirty="0">
                <a:effectLst/>
                <a:latin typeface="Calibri" panose="020F0502020204030204" pitchFamily="34" charset="0"/>
                <a:ea typeface="Calibri" panose="020F0502020204030204" pitchFamily="34" charset="0"/>
                <a:cs typeface="Times New Roman" panose="02020603050405020304" pitchFamily="18" charset="0"/>
              </a:rPr>
              <a:t> .., les avancées restent très fragiles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449580" indent="449580">
              <a:lnSpc>
                <a:spcPct val="107000"/>
              </a:lnSpc>
              <a:spcAft>
                <a:spcPts val="800"/>
              </a:spcAft>
            </a:pPr>
            <a:r>
              <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Philippe  Chef d’établissement)</a:t>
            </a: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p>
          <a:p>
            <a:pPr marL="449580" indent="449580">
              <a:lnSpc>
                <a:spcPct val="107000"/>
              </a:lnSpc>
              <a:spcAft>
                <a:spcPts val="800"/>
              </a:spcAft>
            </a:pPr>
            <a:r>
              <a:rPr lang="fr-FR"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L’urgence d’un   travail réflexif, collectif et collaboratif dans l’établissement</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899160">
              <a:lnSpc>
                <a:spcPct val="107000"/>
              </a:lnSpc>
              <a:spcAft>
                <a:spcPts val="80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S’il doit y avoir une échelle et une autonomie pour la  réflexion collective   c’est dans l’établissement ou l’école. Il faut éviter l’anarchie des consignes et  logiciels dont les élèves et les familles sont victimes </a:t>
            </a:r>
          </a:p>
          <a:p>
            <a:pPr marL="899160">
              <a:lnSpc>
                <a:spcPct val="107000"/>
              </a:lnSpc>
              <a:spcAft>
                <a:spcPts val="800"/>
              </a:spcAft>
            </a:pPr>
            <a:r>
              <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Françoise </a:t>
            </a:r>
            <a:r>
              <a:rPr lang="fr-FR" sz="14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Sturbaut</a:t>
            </a:r>
            <a:r>
              <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Chef d’établissement)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ZoneTexte 7">
            <a:extLst>
              <a:ext uri="{FF2B5EF4-FFF2-40B4-BE49-F238E27FC236}">
                <a16:creationId xmlns:a16="http://schemas.microsoft.com/office/drawing/2014/main" id="{BA14C6F8-B550-4B92-9245-54606445B7A8}"/>
              </a:ext>
            </a:extLst>
          </p:cNvPr>
          <p:cNvSpPr txBox="1"/>
          <p:nvPr/>
        </p:nvSpPr>
        <p:spPr>
          <a:xfrm>
            <a:off x="945396" y="5229945"/>
            <a:ext cx="9779431" cy="1439881"/>
          </a:xfrm>
          <a:prstGeom prst="rect">
            <a:avLst/>
          </a:prstGeom>
          <a:noFill/>
        </p:spPr>
        <p:txBody>
          <a:bodyPr wrap="square" rtlCol="0">
            <a:spAutoFit/>
          </a:bodyPr>
          <a:lstStyle/>
          <a:p>
            <a:pPr marL="899160">
              <a:lnSpc>
                <a:spcPct val="107000"/>
              </a:lnSpc>
              <a:spcAft>
                <a:spcPts val="800"/>
              </a:spcAft>
            </a:pPr>
            <a:r>
              <a:rPr lang="fr-FR"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La nécessité d’un travail collaboratif élargi à toute la communauté éducative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899160">
              <a:lnSpc>
                <a:spcPct val="107000"/>
              </a:lnSpc>
              <a:spcAft>
                <a:spcPts val="80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r>
              <a:rPr lang="fr-FR" sz="1400" i="1" dirty="0">
                <a:effectLst/>
                <a:latin typeface="Calibri" panose="020F0502020204030204" pitchFamily="34" charset="0"/>
                <a:ea typeface="Calibri" panose="020F0502020204030204" pitchFamily="34" charset="0"/>
                <a:cs typeface="Times New Roman" panose="02020603050405020304" pitchFamily="18" charset="0"/>
              </a:rPr>
              <a:t>Le numérique doit permettre d’élargir la communauté éducative à tous ses acteurs : faciliter les relations de l‘école avec les parents, les associations, les collectivités,  construire des complémentarités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899160">
              <a:lnSpc>
                <a:spcPct val="107000"/>
              </a:lnSpc>
              <a:spcAft>
                <a:spcPts val="800"/>
              </a:spcAft>
            </a:pPr>
            <a:r>
              <a:rPr lang="fr-FR" sz="1400" i="1" dirty="0">
                <a:effectLst/>
                <a:latin typeface="Calibri" panose="020F0502020204030204" pitchFamily="34" charset="0"/>
                <a:ea typeface="Calibri" panose="020F0502020204030204" pitchFamily="34" charset="0"/>
                <a:cs typeface="Times New Roman" panose="02020603050405020304" pitchFamily="18" charset="0"/>
              </a:rPr>
              <a:t>des cohérences  tant du point de vue des enjeux  éducatifs et d’instruction que des valeurs communes </a:t>
            </a:r>
            <a:r>
              <a:rPr lang="fr-FR" sz="14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JL </a:t>
            </a:r>
            <a:r>
              <a:rPr lang="fr-FR" sz="1400" i="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Cazaillon</a:t>
            </a:r>
            <a:r>
              <a:rPr lang="fr-FR" sz="14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CEMEA</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ZoneTexte 8">
            <a:hlinkClick r:id="rId2" action="ppaction://hlinksldjump"/>
            <a:extLst>
              <a:ext uri="{FF2B5EF4-FFF2-40B4-BE49-F238E27FC236}">
                <a16:creationId xmlns:a16="http://schemas.microsoft.com/office/drawing/2014/main" id="{573DB78A-8AB0-463C-BDC1-8E1F854B5D6F}"/>
              </a:ext>
            </a:extLst>
          </p:cNvPr>
          <p:cNvSpPr txBox="1"/>
          <p:nvPr/>
        </p:nvSpPr>
        <p:spPr>
          <a:xfrm>
            <a:off x="37889" y="5192498"/>
            <a:ext cx="1045789" cy="1477328"/>
          </a:xfrm>
          <a:prstGeom prst="rect">
            <a:avLst/>
          </a:prstGeom>
          <a:solidFill>
            <a:schemeClr val="bg1">
              <a:lumMod val="95000"/>
            </a:schemeClr>
          </a:solidFill>
        </p:spPr>
        <p:txBody>
          <a:bodyPr wrap="square" rtlCol="0">
            <a:spAutoFit/>
          </a:bodyPr>
          <a:lstStyle/>
          <a:p>
            <a:r>
              <a:rPr lang="fr-FR" dirty="0"/>
              <a:t>Les leçons du confinement</a:t>
            </a:r>
          </a:p>
        </p:txBody>
      </p:sp>
    </p:spTree>
    <p:extLst>
      <p:ext uri="{BB962C8B-B14F-4D97-AF65-F5344CB8AC3E}">
        <p14:creationId xmlns:p14="http://schemas.microsoft.com/office/powerpoint/2010/main" val="9095718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B360EFE2-45FF-4D2A-83E5-4E25DC8CF742}"/>
              </a:ext>
            </a:extLst>
          </p:cNvPr>
          <p:cNvSpPr txBox="1"/>
          <p:nvPr/>
        </p:nvSpPr>
        <p:spPr>
          <a:xfrm flipH="1">
            <a:off x="557938" y="216976"/>
            <a:ext cx="11453247" cy="6332183"/>
          </a:xfrm>
          <a:prstGeom prst="rect">
            <a:avLst/>
          </a:prstGeom>
          <a:noFill/>
        </p:spPr>
        <p:txBody>
          <a:bodyPr wrap="square" rtlCol="0">
            <a:spAutoFit/>
          </a:bodyPr>
          <a:lstStyle/>
          <a:p>
            <a:pPr>
              <a:lnSpc>
                <a:spcPct val="107000"/>
              </a:lnSpc>
              <a:spcAft>
                <a:spcPts val="800"/>
              </a:spcAft>
            </a:pPr>
            <a:r>
              <a:rPr lang="fr-FR"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 DOC 2		La formation des enseignants  au  numérique : un retard abyssal</a:t>
            </a:r>
          </a:p>
          <a:p>
            <a:pPr>
              <a:lnSpc>
                <a:spcPct val="107000"/>
              </a:lnSpc>
              <a:spcAft>
                <a:spcPts val="800"/>
              </a:spcAft>
            </a:pPr>
            <a:r>
              <a:rPr lang="fr-FR" b="1" dirty="0">
                <a:solidFill>
                  <a:schemeClr val="accent1"/>
                </a:solidFill>
                <a:latin typeface="Calibri" panose="020F0502020204030204" pitchFamily="34" charset="0"/>
                <a:ea typeface="Calibri" panose="020F0502020204030204" pitchFamily="34" charset="0"/>
                <a:cs typeface="Arial" panose="020B0604020202020204" pitchFamily="34" charset="0"/>
              </a:rPr>
              <a:t>36% des enseignants français contre 53% OCDE  déclaraient en 2018 se servir des TICE (</a:t>
            </a:r>
            <a:r>
              <a:rPr lang="fr-FR" b="1" dirty="0" err="1">
                <a:solidFill>
                  <a:schemeClr val="accent1"/>
                </a:solidFill>
                <a:latin typeface="Calibri" panose="020F0502020204030204" pitchFamily="34" charset="0"/>
                <a:ea typeface="Calibri" panose="020F0502020204030204" pitchFamily="34" charset="0"/>
                <a:cs typeface="Arial" panose="020B0604020202020204" pitchFamily="34" charset="0"/>
              </a:rPr>
              <a:t>Talis</a:t>
            </a:r>
            <a:r>
              <a:rPr lang="fr-FR" b="1" dirty="0">
                <a:solidFill>
                  <a:schemeClr val="accent1"/>
                </a:solidFill>
                <a:latin typeface="Calibri" panose="020F0502020204030204" pitchFamily="34" charset="0"/>
                <a:ea typeface="Calibri" panose="020F0502020204030204" pitchFamily="34" charset="0"/>
                <a:cs typeface="Arial" panose="020B0604020202020204" pitchFamily="34" charset="0"/>
              </a:rPr>
              <a:t>)</a:t>
            </a:r>
            <a:endParaRPr lang="fr-FR" dirty="0">
              <a:solidFill>
                <a:schemeClr val="accent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b="1" dirty="0">
                <a:solidFill>
                  <a:srgbClr val="7030A0"/>
                </a:solidFill>
                <a:effectLst/>
                <a:latin typeface="Calibri Light" panose="020F0302020204030204" pitchFamily="34" charset="0"/>
                <a:ea typeface="Calibri" panose="020F0502020204030204" pitchFamily="34" charset="0"/>
                <a:cs typeface="Times New Roman" panose="02020603050405020304" pitchFamily="18" charset="0"/>
              </a:rPr>
              <a:t>Les plans numériques  se sont succédés depuis les années 2000 , mais sans jamais être accompagnés  d’investissement suffisant en formation, en  matériel, en réflexion réelle sur les enjeux du numérique pour l’école et la société. Le résultat est grave. </a:t>
            </a:r>
            <a:r>
              <a:rPr lang="fr-FR" sz="1800" b="1" dirty="0">
                <a:solidFill>
                  <a:srgbClr val="7030A0"/>
                </a:solidFill>
                <a:effectLst/>
                <a:highlight>
                  <a:srgbClr val="FFFF00"/>
                </a:highlight>
                <a:latin typeface="Calibri Light" panose="020F0302020204030204" pitchFamily="34" charset="0"/>
                <a:ea typeface="Calibri" panose="020F0502020204030204" pitchFamily="34" charset="0"/>
                <a:cs typeface="Times New Roman" panose="02020603050405020304" pitchFamily="18" charset="0"/>
              </a:rPr>
              <a:t>La France accumule un retard considérable dans l’appropriation sociale, scolaire, scientifique, industrielle de l’Intelligence artificielle et des nouvelles technologies. </a:t>
            </a:r>
            <a:endParaRPr lang="fr-FR" dirty="0">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600" b="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Entre débrouille,  auto-formation obligée et optimisme</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i="1" dirty="0">
                <a:effectLst/>
                <a:latin typeface="Calibri" panose="020F0502020204030204" pitchFamily="34" charset="0"/>
                <a:ea typeface="Calibri" panose="020F0502020204030204" pitchFamily="34" charset="0"/>
                <a:cs typeface="Arial" panose="020B0604020202020204" pitchFamily="34" charset="0"/>
              </a:rPr>
              <a:t>-« Depuis 16 ans que j’enseigne , je n’ai pas eu l’ombre d’une formation. C’est ma voisine de palier qui m’aide … La seule aide récente : une prime de 150 euros  pour achat de matériel ! Sauf pour les documentalistes !</a:t>
            </a:r>
            <a:r>
              <a:rPr lang="fr-FR" sz="1800" b="1" dirty="0">
                <a:solidFill>
                  <a:srgbClr val="7030A0"/>
                </a:solidFill>
                <a:effectLst/>
                <a:latin typeface="Calibri" panose="020F0502020204030204" pitchFamily="34" charset="0"/>
                <a:ea typeface="Calibri" panose="020F0502020204030204" pitchFamily="34" charset="0"/>
                <a:cs typeface="Arial" panose="020B0604020202020204" pitchFamily="34" charset="0"/>
              </a:rPr>
              <a:t> «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200"/>
              </a:spcBef>
              <a:spcAft>
                <a:spcPts val="800"/>
              </a:spcAft>
            </a:pPr>
            <a:r>
              <a:rPr lang="fr-FR" sz="1800" i="1" dirty="0">
                <a:effectLst/>
                <a:latin typeface="Calibri" panose="020F0502020204030204" pitchFamily="34" charset="0"/>
                <a:ea typeface="Calibri" panose="020F0502020204030204" pitchFamily="34" charset="0"/>
                <a:cs typeface="Arial" panose="020B0604020202020204" pitchFamily="34" charset="0"/>
              </a:rPr>
              <a:t>-« On devrait questionner la culture numérique des enseignants , certains je crois en sont encore à la plume d’oie !</a:t>
            </a:r>
            <a:r>
              <a:rPr lang="fr-FR" sz="1800" b="1" dirty="0">
                <a:effectLst/>
                <a:latin typeface="Calibri" panose="020F0502020204030204" pitchFamily="34" charset="0"/>
                <a:ea typeface="Calibri" panose="020F0502020204030204" pitchFamily="34" charset="0"/>
                <a:cs typeface="Arial" panose="020B0604020202020204" pitchFamily="34" charset="0"/>
              </a:rPr>
              <a:t> </a:t>
            </a:r>
            <a:r>
              <a:rPr lang="fr-FR" sz="1800" dirty="0">
                <a:solidFill>
                  <a:srgbClr val="4472C4"/>
                </a:solidFill>
                <a:effectLst/>
                <a:latin typeface="Calibri" panose="020F0502020204030204" pitchFamily="34" charset="0"/>
                <a:ea typeface="Calibri" panose="020F0502020204030204" pitchFamily="34" charset="0"/>
                <a:cs typeface="Arial" panose="020B0604020202020204" pitchFamily="34" charset="0"/>
              </a:rPr>
              <a:t> Propos d’enseignants</a:t>
            </a:r>
            <a:r>
              <a:rPr lang="fr-FR" sz="1800" b="1" dirty="0">
                <a:solidFill>
                  <a:srgbClr val="4472C4"/>
                </a:solidFill>
                <a:effectLst/>
                <a:latin typeface="Calibri" panose="020F0502020204030204" pitchFamily="34" charset="0"/>
                <a:ea typeface="Calibri" panose="020F0502020204030204" pitchFamily="34" charset="0"/>
                <a:cs typeface="Arial" panose="020B0604020202020204" pitchFamily="34" charset="0"/>
              </a:rPr>
              <a:t> </a:t>
            </a:r>
          </a:p>
          <a:p>
            <a:pPr>
              <a:lnSpc>
                <a:spcPct val="107000"/>
              </a:lnSpc>
              <a:spcBef>
                <a:spcPts val="1200"/>
              </a:spcBef>
              <a:spcAft>
                <a:spcPts val="800"/>
              </a:spcAft>
            </a:pPr>
            <a:r>
              <a:rPr lang="fr-FR" b="1" dirty="0">
                <a:solidFill>
                  <a:srgbClr val="FF0000"/>
                </a:solidFill>
                <a:latin typeface="Calibri" panose="020F0502020204030204" pitchFamily="34" charset="0"/>
                <a:ea typeface="Calibri" panose="020F0502020204030204" pitchFamily="34" charset="0"/>
                <a:cs typeface="Arial" panose="020B0604020202020204" pitchFamily="34" charset="0"/>
              </a:rPr>
              <a:t>Plus optimiste </a:t>
            </a:r>
            <a:endParaRPr lang="fr-FR"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Bef>
                <a:spcPts val="1200"/>
              </a:spcBef>
              <a:spcAft>
                <a:spcPts val="800"/>
              </a:spcAft>
            </a:pPr>
            <a:r>
              <a:rPr lang="fr-FR" sz="1800" i="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La manière dont les uns et les autres se sont emparés de la situation et des moyens à leur disposition est un bon indicateur d'une réelle évolution éducative potentielle </a:t>
            </a:r>
            <a:r>
              <a:rPr lang="fr-FR" sz="18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fr-FR" sz="1600" dirty="0">
                <a:solidFill>
                  <a:srgbClr val="4472C4"/>
                </a:solidFill>
                <a:effectLst/>
                <a:latin typeface="Arial" panose="020B0604020202020204" pitchFamily="34" charset="0"/>
                <a:ea typeface="Times New Roman" panose="02020603050405020304" pitchFamily="18" charset="0"/>
                <a:cs typeface="Times New Roman" panose="02020603050405020304" pitchFamily="18" charset="0"/>
              </a:rPr>
              <a:t>Bruno Devauchelle (Blog</a:t>
            </a:r>
            <a:r>
              <a:rPr lang="fr-FR"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b="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La pénurie du matériel :</a:t>
            </a:r>
            <a:r>
              <a:rPr lang="fr-F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fr-FR" b="1"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fr-FR" sz="1600" i="1" dirty="0">
                <a:effectLst/>
                <a:latin typeface="Calibri" panose="020F0502020204030204" pitchFamily="34" charset="0"/>
                <a:ea typeface="Calibri" panose="020F0502020204030204" pitchFamily="34" charset="0"/>
                <a:cs typeface="Calibri" panose="020F0502020204030204" pitchFamily="34" charset="0"/>
              </a:rPr>
              <a:t>Il y a dans les établissements des représentations étonnantes de l’informatique. Par exemple dans mon lycée les salles informatiques  (100 postes pour 1200 élèves) sont réservées d’abord aux enseignements technologiques.  Monopolisées ensuite   par les mathématiques</a:t>
            </a:r>
            <a:r>
              <a:rPr lang="fr-FR" sz="1600" i="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fr-FR" sz="1600" i="1" dirty="0">
                <a:effectLst/>
                <a:latin typeface="Calibri" panose="020F0502020204030204" pitchFamily="34" charset="0"/>
                <a:ea typeface="Calibri" panose="020F0502020204030204" pitchFamily="34" charset="0"/>
                <a:cs typeface="Calibri" panose="020F0502020204030204" pitchFamily="34" charset="0"/>
              </a:rPr>
              <a:t>dédaignées par certains  enseignants de français </a:t>
            </a:r>
            <a:r>
              <a:rPr lang="fr-FR" sz="1600" i="1" dirty="0">
                <a:effectLst/>
                <a:latin typeface="Arial" panose="020B0604020202020204" pitchFamily="34" charset="0"/>
                <a:ea typeface="Calibri" panose="020F0502020204030204" pitchFamily="34" charset="0"/>
                <a:cs typeface="Times New Roman" panose="02020603050405020304" pitchFamily="18" charset="0"/>
              </a:rPr>
              <a:t>«F</a:t>
            </a:r>
            <a:r>
              <a:rPr lang="fr-FR" sz="1800" i="1" dirty="0">
                <a:effectLst/>
                <a:latin typeface="Arial" panose="020B0604020202020204" pitchFamily="34" charset="0"/>
                <a:ea typeface="Calibri" panose="020F0502020204030204" pitchFamily="34" charset="0"/>
                <a:cs typeface="Times New Roman" panose="02020603050405020304" pitchFamily="18" charset="0"/>
              </a:rPr>
              <a:t>.  </a:t>
            </a:r>
            <a:r>
              <a:rPr lang="fr-FR" sz="1600" i="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Enseignant en lycée</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ZoneTexte 6">
            <a:hlinkClick r:id="rId3" action="ppaction://hlinksldjump"/>
            <a:extLst>
              <a:ext uri="{FF2B5EF4-FFF2-40B4-BE49-F238E27FC236}">
                <a16:creationId xmlns:a16="http://schemas.microsoft.com/office/drawing/2014/main" id="{D3571B65-57AB-41DC-8079-DEB19E438637}"/>
              </a:ext>
            </a:extLst>
          </p:cNvPr>
          <p:cNvSpPr txBox="1"/>
          <p:nvPr/>
        </p:nvSpPr>
        <p:spPr>
          <a:xfrm>
            <a:off x="2854960" y="6488668"/>
            <a:ext cx="2687074" cy="369332"/>
          </a:xfrm>
          <a:prstGeom prst="rect">
            <a:avLst/>
          </a:prstGeom>
          <a:solidFill>
            <a:schemeClr val="bg1">
              <a:lumMod val="95000"/>
            </a:schemeClr>
          </a:solidFill>
        </p:spPr>
        <p:txBody>
          <a:bodyPr wrap="square" rtlCol="0">
            <a:spAutoFit/>
          </a:bodyPr>
          <a:lstStyle/>
          <a:p>
            <a:r>
              <a:rPr lang="fr-FR" dirty="0"/>
              <a:t>Les leçons du confinement</a:t>
            </a:r>
          </a:p>
        </p:txBody>
      </p:sp>
    </p:spTree>
    <p:extLst>
      <p:ext uri="{BB962C8B-B14F-4D97-AF65-F5344CB8AC3E}">
        <p14:creationId xmlns:p14="http://schemas.microsoft.com/office/powerpoint/2010/main" val="16532384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AE1F346A-E396-4F4E-AFB4-5A16DDCF3EFE}"/>
              </a:ext>
            </a:extLst>
          </p:cNvPr>
          <p:cNvSpPr txBox="1"/>
          <p:nvPr/>
        </p:nvSpPr>
        <p:spPr>
          <a:xfrm>
            <a:off x="1115877" y="344837"/>
            <a:ext cx="10554346" cy="5240922"/>
          </a:xfrm>
          <a:prstGeom prst="rect">
            <a:avLst/>
          </a:prstGeom>
          <a:noFill/>
        </p:spPr>
        <p:txBody>
          <a:bodyPr wrap="square" rtlCol="0">
            <a:spAutoFit/>
          </a:bodyPr>
          <a:lstStyle/>
          <a:p>
            <a:pPr>
              <a:lnSpc>
                <a:spcPct val="107000"/>
              </a:lnSpc>
              <a:spcAft>
                <a:spcPts val="800"/>
              </a:spcAft>
            </a:pPr>
            <a:r>
              <a:rPr lang="fr-FR" sz="18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Doc 1</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indent="449580">
              <a:lnSpc>
                <a:spcPct val="107000"/>
              </a:lnSpc>
              <a:spcAft>
                <a:spcPts val="800"/>
              </a:spcAft>
            </a:pPr>
            <a:r>
              <a:rPr lang="fr-FR"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a:t>
            </a:r>
            <a:r>
              <a:rPr lang="fr-FR"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Le distanciel : l’accroissement des inégalités</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indent="449580">
              <a:lnSpc>
                <a:spcPct val="107000"/>
              </a:lnSpc>
              <a:spcAft>
                <a:spcPts val="800"/>
              </a:spcAft>
            </a:pPr>
            <a:endParaRPr lang="fr-FR" sz="16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p>
            <a:pPr indent="449580">
              <a:lnSpc>
                <a:spcPct val="107000"/>
              </a:lnSpc>
              <a:spcAft>
                <a:spcPts val="800"/>
              </a:spcAft>
            </a:pPr>
            <a:r>
              <a:rPr lang="fr-FR" sz="16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L’expérience du premier confinement au printemps 2020,  a été  pour l’école et l’université un  véritable choc pour les enseignants, les élèves et les familles. Elle a été le révélateur de  plusieurs dysfonctionnements ou obstacles. Elle a montré l’urgence d’une réflexion approfondie sur certains effets délétères du numérique quand il n’est pas encadré par des principes  pédagogiques et une réflexion collective </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indent="449580">
              <a:lnSpc>
                <a:spcPct val="107000"/>
              </a:lnSpc>
              <a:spcAft>
                <a:spcPts val="800"/>
              </a:spcAft>
            </a:pPr>
            <a:r>
              <a:rPr lang="fr-FR" sz="1600" dirty="0">
                <a:solidFill>
                  <a:srgbClr val="000000"/>
                </a:solidFill>
                <a:effectLst/>
                <a:latin typeface="Calibri" panose="020F0502020204030204" pitchFamily="34" charset="0"/>
                <a:ea typeface="Calibri" panose="020F0502020204030204" pitchFamily="34" charset="0"/>
                <a:cs typeface="CIDFont+F1"/>
              </a:rPr>
              <a:t>… « Le numérique  a été une bonne solution </a:t>
            </a:r>
            <a:r>
              <a:rPr lang="fr-FR" sz="1600" dirty="0">
                <a:effectLst/>
                <a:latin typeface="Calibri" panose="020F0502020204030204" pitchFamily="34" charset="0"/>
                <a:ea typeface="Calibri" panose="020F0502020204030204" pitchFamily="34" charset="0"/>
                <a:cs typeface="CIDFont+F1"/>
              </a:rPr>
              <a:t>mais le problème c’est que ça crée quand même pas  mal d’inégalités au sein des lycéennes          et des lycéens. </a:t>
            </a:r>
            <a:r>
              <a:rPr lang="fr-FR" sz="1600" dirty="0">
                <a:effectLst/>
                <a:highlight>
                  <a:srgbClr val="FFFF00"/>
                </a:highlight>
                <a:latin typeface="Calibri" panose="020F0502020204030204" pitchFamily="34" charset="0"/>
                <a:ea typeface="Calibri" panose="020F0502020204030204" pitchFamily="34" charset="0"/>
                <a:cs typeface="CIDFont+F1"/>
              </a:rPr>
              <a:t>Personnellement, c’était assez compliqué parce que je n’avais pas d’ordinateur et une connexion Internet très instable,</a:t>
            </a:r>
            <a:r>
              <a:rPr lang="fr-FR" sz="1600" dirty="0">
                <a:effectLst/>
                <a:latin typeface="Calibri" panose="020F0502020204030204" pitchFamily="34" charset="0"/>
                <a:ea typeface="Calibri" panose="020F0502020204030204" pitchFamily="34" charset="0"/>
                <a:cs typeface="CIDFont+F1"/>
              </a:rPr>
              <a:t> ce qui faisait que je ne pouvais pas accéder à tous mes cours et il y avait des fichiers auxquels je n’avais pas accès, et </a:t>
            </a:r>
            <a:r>
              <a:rPr lang="fr-FR" sz="1600" dirty="0">
                <a:effectLst/>
                <a:highlight>
                  <a:srgbClr val="FFFF00"/>
                </a:highlight>
                <a:latin typeface="Calibri" panose="020F0502020204030204" pitchFamily="34" charset="0"/>
                <a:ea typeface="Calibri" panose="020F0502020204030204" pitchFamily="34" charset="0"/>
                <a:cs typeface="CIDFont+F1"/>
              </a:rPr>
              <a:t>ça m’a quand même mis pas mal de bâtons dans les roues</a:t>
            </a:r>
            <a:r>
              <a:rPr lang="fr-FR" sz="1600" dirty="0">
                <a:effectLst/>
                <a:latin typeface="Calibri" panose="020F0502020204030204" pitchFamily="34" charset="0"/>
                <a:ea typeface="Calibri" panose="020F0502020204030204" pitchFamily="34" charset="0"/>
                <a:cs typeface="CIDFont+F1"/>
              </a:rPr>
              <a:t>…. j’ai pas la même aide chez moi  que mes autres collègues à l’école…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indent="190500">
              <a:lnSpc>
                <a:spcPct val="107000"/>
              </a:lnSpc>
              <a:spcAft>
                <a:spcPts val="800"/>
              </a:spcAft>
            </a:pPr>
            <a:r>
              <a:rPr lang="fr-FR" sz="1600" b="1" dirty="0">
                <a:solidFill>
                  <a:srgbClr val="FF0000"/>
                </a:solidFill>
                <a:latin typeface="Calibri" panose="020F0502020204030204" pitchFamily="34" charset="0"/>
                <a:ea typeface="Calibri" panose="020F0502020204030204" pitchFamily="34" charset="0"/>
                <a:cs typeface="CIDFont+F1"/>
              </a:rPr>
              <a:t>      </a:t>
            </a:r>
            <a:r>
              <a:rPr lang="fr-FR" sz="1600" b="1" dirty="0">
                <a:solidFill>
                  <a:srgbClr val="FF0000"/>
                </a:solidFill>
                <a:effectLst/>
                <a:latin typeface="Calibri" panose="020F0502020204030204" pitchFamily="34" charset="0"/>
                <a:ea typeface="Calibri" panose="020F0502020204030204" pitchFamily="34" charset="0"/>
                <a:cs typeface="CIDFont+F1"/>
              </a:rPr>
              <a:t>Perte de motivation  : </a:t>
            </a:r>
            <a:r>
              <a:rPr lang="fr-FR" sz="1600" i="1" dirty="0">
                <a:effectLst/>
                <a:latin typeface="Calibri" panose="020F0502020204030204" pitchFamily="34" charset="0"/>
                <a:ea typeface="Calibri" panose="020F0502020204030204" pitchFamily="34" charset="0"/>
                <a:cs typeface="CIDFont+F1"/>
              </a:rPr>
              <a:t>	« …..du point de vue de la santé mentale…on n’a pas forcément les outils, c’est assez compliqué, enfin, la motivation baisse, en fait.  et </a:t>
            </a:r>
            <a:r>
              <a:rPr lang="fr-FR" sz="1600" i="1" dirty="0">
                <a:latin typeface="Calibri" panose="020F0502020204030204" pitchFamily="34" charset="0"/>
                <a:ea typeface="Calibri" panose="020F0502020204030204" pitchFamily="34" charset="0"/>
                <a:cs typeface="CIDFont+F1"/>
              </a:rPr>
              <a:t> puis</a:t>
            </a:r>
            <a:r>
              <a:rPr lang="fr-FR" sz="1600" i="1" dirty="0">
                <a:effectLst/>
                <a:latin typeface="Calibri" panose="020F0502020204030204" pitchFamily="34" charset="0"/>
                <a:ea typeface="Calibri" panose="020F0502020204030204" pitchFamily="34" charset="0"/>
                <a:cs typeface="CIDFont+F1"/>
              </a:rPr>
              <a:t>   bah c’est un peu un cercle vicieux, du coup ». </a:t>
            </a:r>
            <a:r>
              <a:rPr lang="fr-FR" sz="1600" dirty="0">
                <a:latin typeface="Calibri" panose="020F0502020204030204" pitchFamily="34" charset="0"/>
                <a:ea typeface="Calibri" panose="020F0502020204030204" pitchFamily="34" charset="0"/>
                <a:cs typeface="Times New Roman" panose="02020603050405020304" pitchFamily="18" charset="0"/>
              </a:rPr>
              <a:t> </a:t>
            </a:r>
            <a:r>
              <a:rPr lang="fr-FR" sz="1600" i="1" dirty="0">
                <a:solidFill>
                  <a:srgbClr val="0070C0"/>
                </a:solidFill>
                <a:effectLst/>
                <a:latin typeface="Calibri" panose="020F0502020204030204" pitchFamily="34" charset="0"/>
                <a:ea typeface="Calibri" panose="020F0502020204030204" pitchFamily="34" charset="0"/>
                <a:cs typeface="CIDFont+F1"/>
              </a:rPr>
              <a:t>W élève de lycée </a:t>
            </a:r>
            <a:endParaRPr lang="fr-FR" sz="1600" i="1" dirty="0">
              <a:latin typeface="Calibri" panose="020F0502020204030204" pitchFamily="34" charset="0"/>
              <a:ea typeface="Calibri" panose="020F0502020204030204" pitchFamily="34" charset="0"/>
              <a:cs typeface="Times New Roman" panose="02020603050405020304" pitchFamily="18" charset="0"/>
            </a:endParaRPr>
          </a:p>
          <a:p>
            <a:pPr marL="449580">
              <a:lnSpc>
                <a:spcPct val="107000"/>
              </a:lnSpc>
              <a:spcAft>
                <a:spcPts val="800"/>
              </a:spcAft>
            </a:pPr>
            <a:r>
              <a:rPr lang="fr-FR" sz="16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Une communication difficile avec certaines familles</a:t>
            </a:r>
            <a:r>
              <a:rPr lang="fr-FR" sz="1600" b="1" dirty="0">
                <a:latin typeface="Calibri" panose="020F0502020204030204" pitchFamily="34" charset="0"/>
                <a:ea typeface="Times New Roman" panose="02020603050405020304" pitchFamily="18" charset="0"/>
                <a:cs typeface="Times New Roman" panose="02020603050405020304" pitchFamily="18" charset="0"/>
              </a:rPr>
              <a:t>    </a:t>
            </a:r>
            <a:r>
              <a:rPr lang="fr-F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t>
            </a:r>
            <a:r>
              <a:rPr lang="fr-FR" sz="16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On écrit aux parents  pour donner les devoirs à faire . Mais comment  certains  parents peuvent-ils comprendre notre jargon</a:t>
            </a:r>
            <a:r>
              <a:rPr lang="fr-F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 »</a:t>
            </a:r>
            <a:r>
              <a:rPr lang="fr-FR" sz="160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Françoise Morel, directrice école maternelle REP à </a:t>
            </a:r>
            <a:r>
              <a:rPr lang="fr-FR" sz="1600" dirty="0" err="1">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Pèzenas</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ZoneTexte 2">
            <a:hlinkClick r:id="rId2" action="ppaction://hlinksldjump"/>
            <a:extLst>
              <a:ext uri="{FF2B5EF4-FFF2-40B4-BE49-F238E27FC236}">
                <a16:creationId xmlns:a16="http://schemas.microsoft.com/office/drawing/2014/main" id="{5895D3C9-5C1D-4C7A-9016-CD60FC81F856}"/>
              </a:ext>
            </a:extLst>
          </p:cNvPr>
          <p:cNvSpPr txBox="1"/>
          <p:nvPr/>
        </p:nvSpPr>
        <p:spPr>
          <a:xfrm>
            <a:off x="650931" y="6116714"/>
            <a:ext cx="2687074" cy="369332"/>
          </a:xfrm>
          <a:prstGeom prst="rect">
            <a:avLst/>
          </a:prstGeom>
          <a:solidFill>
            <a:schemeClr val="bg1">
              <a:lumMod val="95000"/>
            </a:schemeClr>
          </a:solidFill>
        </p:spPr>
        <p:txBody>
          <a:bodyPr wrap="square" rtlCol="0">
            <a:spAutoFit/>
          </a:bodyPr>
          <a:lstStyle/>
          <a:p>
            <a:r>
              <a:rPr lang="fr-FR" dirty="0"/>
              <a:t>Les leçons du confinement</a:t>
            </a:r>
          </a:p>
        </p:txBody>
      </p:sp>
    </p:spTree>
    <p:extLst>
      <p:ext uri="{BB962C8B-B14F-4D97-AF65-F5344CB8AC3E}">
        <p14:creationId xmlns:p14="http://schemas.microsoft.com/office/powerpoint/2010/main" val="3525546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4B129AD3-0E44-4567-957C-1538710C78B3}"/>
              </a:ext>
            </a:extLst>
          </p:cNvPr>
          <p:cNvSpPr txBox="1"/>
          <p:nvPr/>
        </p:nvSpPr>
        <p:spPr>
          <a:xfrm>
            <a:off x="542440" y="480564"/>
            <a:ext cx="11453248" cy="6292043"/>
          </a:xfrm>
          <a:prstGeom prst="rect">
            <a:avLst/>
          </a:prstGeom>
          <a:noFill/>
        </p:spPr>
        <p:txBody>
          <a:bodyPr wrap="square" rtlCol="0">
            <a:spAutoFit/>
          </a:bodyPr>
          <a:lstStyle/>
          <a:p>
            <a:pPr marL="1348740">
              <a:lnSpc>
                <a:spcPct val="107000"/>
              </a:lnSpc>
              <a:spcBef>
                <a:spcPts val="1800"/>
              </a:spcBef>
              <a:spcAft>
                <a:spcPts val="1800"/>
              </a:spcAft>
            </a:pPr>
            <a:r>
              <a:rPr lang="fr-FR" sz="1200" b="1" dirty="0">
                <a:effectLst/>
                <a:latin typeface="Times New Roman" panose="02020603050405020304" pitchFamily="18" charset="0"/>
                <a:ea typeface="Times New Roman" panose="02020603050405020304" pitchFamily="18" charset="0"/>
                <a:cs typeface="Times New Roman" panose="02020603050405020304" pitchFamily="18" charset="0"/>
              </a:rPr>
              <a:t>DOC </a:t>
            </a:r>
            <a:r>
              <a:rPr lang="fr-FR" b="1" dirty="0">
                <a:effectLst/>
                <a:latin typeface="Times New Roman" panose="02020603050405020304" pitchFamily="18" charset="0"/>
                <a:ea typeface="Times New Roman" panose="02020603050405020304" pitchFamily="18" charset="0"/>
                <a:cs typeface="Times New Roman" panose="02020603050405020304" pitchFamily="18" charset="0"/>
              </a:rPr>
              <a:t>11                                          </a:t>
            </a:r>
            <a:r>
              <a:rPr lang="fr-FR"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La marchandisation de l’école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600" b="1" dirty="0">
                <a:solidFill>
                  <a:srgbClr val="7030A0"/>
                </a:solidFill>
                <a:effectLst/>
                <a:latin typeface="Times New Roman" panose="02020603050405020304" pitchFamily="18" charset="0"/>
                <a:ea typeface="Times New Roman" panose="02020603050405020304" pitchFamily="18" charset="0"/>
                <a:cs typeface="Times New Roman" panose="02020603050405020304" pitchFamily="18" charset="0"/>
              </a:rPr>
              <a:t>La doctrine néolibérale ouvre largement les portes à la marchandisation de l’école. Un marché fabuleux à conquérir , pour ses données (de l’or noire , un boulevard pour imposer une  idéologie à l’opposé des valeurs humanistes de l’école républicain française.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dirty="0">
                <a:solidFill>
                  <a:srgbClr val="7030A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Un marché scolaire offert aux GAFAM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 « Marché scolaire » qui s’offre aux GAFAM et autres opérateurs privés représente des milliards d’euros de bénéfices potentiels…</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dirty="0">
                <a:solidFill>
                  <a:srgbClr val="202222"/>
                </a:solidFill>
                <a:effectLst/>
                <a:latin typeface="Times New Roman" panose="02020603050405020304" pitchFamily="18" charset="0"/>
                <a:ea typeface="Times New Roman" panose="02020603050405020304" pitchFamily="18" charset="0"/>
                <a:cs typeface="Times New Roman" panose="02020603050405020304" pitchFamily="18" charset="0"/>
              </a:rPr>
              <a:t>Voulons-nous que nos écoles passent entre les mains de Google, Microsoft, Amazon, Apple, Zoom, Facebook, véritables géants ... de la récolte de données et de la surveillance de masse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dirty="0">
                <a:solidFill>
                  <a:srgbClr val="202222"/>
                </a:solidFill>
                <a:effectLst/>
                <a:latin typeface="Times New Roman" panose="02020603050405020304" pitchFamily="18" charset="0"/>
                <a:ea typeface="Times New Roman" panose="02020603050405020304" pitchFamily="18" charset="0"/>
                <a:cs typeface="Times New Roman" panose="02020603050405020304" pitchFamily="18" charset="0"/>
              </a:rPr>
              <a:t>l’Éducation Nationale a passé des contrats, notamment avec Microsoft, les régions s’appuient sur des opérateurs privés pour construire et gérer les ENT, force est de constater que les outils de l’Éducation Nationale n’ont pas répondu présents.</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Cristofoli</a:t>
            </a:r>
            <a:r>
              <a:rPr lang="fr-FR" sz="12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blog </a:t>
            </a:r>
            <a:r>
              <a:rPr lang="fr-FR" sz="1200"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médiapart</a:t>
            </a:r>
            <a:r>
              <a:rPr lang="fr-FR" sz="12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Maintenir un lien étroit avec l’univers  du « libre »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i="1" dirty="0">
                <a:effectLst/>
                <a:latin typeface="Calibri" panose="020F0502020204030204" pitchFamily="34" charset="0"/>
                <a:ea typeface="Calibri" panose="020F0502020204030204" pitchFamily="34" charset="0"/>
                <a:cs typeface="Times New Roman" panose="02020603050405020304" pitchFamily="18" charset="0"/>
              </a:rPr>
              <a:t>« Il y a  un enjeu majeur sur la question du rapport entre l’univers libre et l’univers propriétaire. C’est  un enjeu citoyen, un enjeu du pouvoir d’agir , un enjeu d’éducation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i="1" dirty="0">
                <a:effectLst/>
                <a:latin typeface="Calibri" panose="020F0502020204030204" pitchFamily="34" charset="0"/>
                <a:ea typeface="Calibri" panose="020F0502020204030204" pitchFamily="34" charset="0"/>
                <a:cs typeface="Times New Roman" panose="02020603050405020304" pitchFamily="18" charset="0"/>
              </a:rPr>
              <a:t>Il est important de maintenir un lien étroit avec l’univers du libre aussi, je pense à </a:t>
            </a:r>
            <a:r>
              <a:rPr lang="fr-FR" sz="1200" i="1" dirty="0" err="1">
                <a:effectLst/>
                <a:latin typeface="Calibri" panose="020F0502020204030204" pitchFamily="34" charset="0"/>
                <a:ea typeface="Calibri" panose="020F0502020204030204" pitchFamily="34" charset="0"/>
                <a:cs typeface="Times New Roman" panose="02020603050405020304" pitchFamily="18" charset="0"/>
              </a:rPr>
              <a:t>framasoft</a:t>
            </a:r>
            <a:r>
              <a:rPr lang="fr-FR" sz="1200" i="1" dirty="0">
                <a:effectLst/>
                <a:latin typeface="Calibri" panose="020F0502020204030204" pitchFamily="34" charset="0"/>
                <a:ea typeface="Calibri" panose="020F0502020204030204" pitchFamily="34" charset="0"/>
                <a:cs typeface="Times New Roman" panose="02020603050405020304" pitchFamily="18" charset="0"/>
              </a:rPr>
              <a:t> . </a:t>
            </a:r>
            <a:r>
              <a:rPr lang="fr-FR" sz="1200" i="1" dirty="0" err="1">
                <a:effectLst/>
                <a:latin typeface="Calibri" panose="020F0502020204030204" pitchFamily="34" charset="0"/>
                <a:ea typeface="Calibri" panose="020F0502020204030204" pitchFamily="34" charset="0"/>
                <a:cs typeface="Times New Roman" panose="02020603050405020304" pitchFamily="18" charset="0"/>
              </a:rPr>
              <a:t>Framasoft</a:t>
            </a:r>
            <a:r>
              <a:rPr lang="fr-FR" sz="1200" i="1" dirty="0">
                <a:effectLst/>
                <a:latin typeface="Calibri" panose="020F0502020204030204" pitchFamily="34" charset="0"/>
                <a:ea typeface="Calibri" panose="020F0502020204030204" pitchFamily="34" charset="0"/>
                <a:cs typeface="Times New Roman" panose="02020603050405020304" pitchFamily="18" charset="0"/>
              </a:rPr>
              <a:t> n’est pas qu’un logiciel mais aussi une réflexion politique très forte qui permet de resituer le débat démocratique. »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J .L </a:t>
            </a:r>
            <a:r>
              <a:rPr lang="fr-FR" sz="1200"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Cazaillon</a:t>
            </a:r>
            <a:r>
              <a:rPr lang="fr-FR" sz="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CEMEA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La balkanisation , marchandisation de l’école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dirty="0">
                <a:effectLst/>
                <a:latin typeface="Calibri" panose="020F0502020204030204" pitchFamily="34" charset="0"/>
                <a:ea typeface="Calibri" panose="020F0502020204030204" pitchFamily="34" charset="0"/>
                <a:cs typeface="Times New Roman" panose="02020603050405020304" pitchFamily="18" charset="0"/>
              </a:rPr>
              <a:t>« </a:t>
            </a:r>
            <a:r>
              <a:rPr lang="fr-FR" sz="1200" i="1" dirty="0">
                <a:effectLst/>
                <a:latin typeface="Calibri" panose="020F0502020204030204" pitchFamily="34" charset="0"/>
                <a:ea typeface="Calibri" panose="020F0502020204030204" pitchFamily="34" charset="0"/>
                <a:cs typeface="Times New Roman" panose="02020603050405020304" pitchFamily="18" charset="0"/>
              </a:rPr>
              <a:t>On assiste à  une marchandisation  et balkanisation de l’éducation. Par le biais de fondations privées françaises ou américaines  (Total, Bettencourt, UNTEL..)  qui s’infiltrent partout  dans le système scolaire, (accompagnement aux « devoirs faits », formation en ligne des enseignants, éducation au numérique, </a:t>
            </a:r>
            <a:r>
              <a:rPr lang="fr-FR" sz="1200" i="1" dirty="0" err="1">
                <a:effectLst/>
                <a:latin typeface="Calibri" panose="020F0502020204030204" pitchFamily="34" charset="0"/>
                <a:ea typeface="Calibri" panose="020F0502020204030204" pitchFamily="34" charset="0"/>
                <a:cs typeface="Times New Roman" panose="02020603050405020304" pitchFamily="18" charset="0"/>
              </a:rPr>
              <a:t>etc</a:t>
            </a:r>
            <a:r>
              <a:rPr lang="fr-FR" sz="1200" i="1" dirty="0">
                <a:effectLst/>
                <a:latin typeface="Calibri" panose="020F0502020204030204" pitchFamily="34" charset="0"/>
                <a:ea typeface="Calibri" panose="020F0502020204030204" pitchFamily="34" charset="0"/>
                <a:cs typeface="Times New Roman" panose="02020603050405020304" pitchFamily="18" charset="0"/>
              </a:rPr>
              <a:t> )  Elles  y développent leurs propres « valeurs néolibérales ».  Au récent sommet « officiel » du numérique à Poitiers, pas moins de 5 starts up ont été plébiscitées.  Il y a donc un marché et le système libéral s’engouffre  dedans</a:t>
            </a:r>
            <a:r>
              <a:rPr lang="fr-FR" sz="12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fr-FR" sz="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Dominique Bucheton, Professeure des universités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3" name="ZoneTexte 2">
            <a:hlinkClick r:id="rId2" action="ppaction://hlinksldjump"/>
            <a:extLst>
              <a:ext uri="{FF2B5EF4-FFF2-40B4-BE49-F238E27FC236}">
                <a16:creationId xmlns:a16="http://schemas.microsoft.com/office/drawing/2014/main" id="{94C277C7-DEE8-4CAB-919C-1826D81342C8}"/>
              </a:ext>
            </a:extLst>
          </p:cNvPr>
          <p:cNvSpPr txBox="1"/>
          <p:nvPr/>
        </p:nvSpPr>
        <p:spPr>
          <a:xfrm>
            <a:off x="0" y="6413435"/>
            <a:ext cx="2153920" cy="369332"/>
          </a:xfrm>
          <a:prstGeom prst="rect">
            <a:avLst/>
          </a:prstGeom>
          <a:solidFill>
            <a:schemeClr val="bg1">
              <a:lumMod val="95000"/>
            </a:schemeClr>
          </a:solidFill>
        </p:spPr>
        <p:txBody>
          <a:bodyPr wrap="square" rtlCol="0">
            <a:spAutoFit/>
          </a:bodyPr>
          <a:lstStyle/>
          <a:p>
            <a:r>
              <a:rPr lang="fr-FR" dirty="0"/>
              <a:t>La vision néo-libérale</a:t>
            </a:r>
          </a:p>
        </p:txBody>
      </p:sp>
    </p:spTree>
    <p:extLst>
      <p:ext uri="{BB962C8B-B14F-4D97-AF65-F5344CB8AC3E}">
        <p14:creationId xmlns:p14="http://schemas.microsoft.com/office/powerpoint/2010/main" val="13703605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4059687E-F65E-48B8-B921-B6F2433E36EE}"/>
              </a:ext>
            </a:extLst>
          </p:cNvPr>
          <p:cNvSpPr txBox="1"/>
          <p:nvPr/>
        </p:nvSpPr>
        <p:spPr>
          <a:xfrm>
            <a:off x="2061273" y="393913"/>
            <a:ext cx="9020015" cy="2358979"/>
          </a:xfrm>
          <a:prstGeom prst="rect">
            <a:avLst/>
          </a:prstGeom>
          <a:noFill/>
        </p:spPr>
        <p:txBody>
          <a:bodyPr wrap="square" rtlCol="0">
            <a:spAutoFit/>
          </a:bodyPr>
          <a:lstStyle/>
          <a:p>
            <a:pPr>
              <a:lnSpc>
                <a:spcPct val="107000"/>
              </a:lnSpc>
              <a:spcAft>
                <a:spcPts val="800"/>
              </a:spcAft>
            </a:pPr>
            <a:r>
              <a:rPr lang="fr-FR" sz="2400" b="1" dirty="0">
                <a:solidFill>
                  <a:srgbClr val="FF0000"/>
                </a:solidFill>
                <a:latin typeface="CIDFont+F1"/>
                <a:ea typeface="Calibri" panose="020F0502020204030204" pitchFamily="34" charset="0"/>
                <a:cs typeface="CIDFont+F1"/>
              </a:rPr>
              <a:t>L</a:t>
            </a:r>
            <a:r>
              <a:rPr lang="fr-FR" sz="2400" b="1" dirty="0">
                <a:solidFill>
                  <a:srgbClr val="FF0000"/>
                </a:solidFill>
                <a:effectLst/>
                <a:latin typeface="CIDFont+F1"/>
                <a:ea typeface="Calibri" panose="020F0502020204030204" pitchFamily="34" charset="0"/>
                <a:cs typeface="CIDFont+F1"/>
              </a:rPr>
              <a:t>a prolétarisation des enseignants , la standardisation, nivellement vers le bas  des pratiques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2400" b="1" dirty="0">
                <a:solidFill>
                  <a:srgbClr val="FF0000"/>
                </a:solidFill>
                <a:effectLst/>
                <a:latin typeface="CIDFont+F1"/>
                <a:ea typeface="Calibri" panose="020F0502020204030204" pitchFamily="34" charset="0"/>
                <a:cs typeface="CIDFont+F1"/>
              </a:rPr>
              <a:t> </a:t>
            </a:r>
            <a:r>
              <a:rPr lang="fr-FR" sz="24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fr-FR" i="1" dirty="0">
                <a:effectLst/>
                <a:latin typeface="CIDFont+F1"/>
                <a:ea typeface="Calibri" panose="020F0502020204030204" pitchFamily="34" charset="0"/>
                <a:cs typeface="CIDFont+F1"/>
              </a:rPr>
              <a:t>  »Les enseignants  sont contraints à  des évaluations numérisées , nationales, répétées plusieurs fois dans l’année . Ils sont contrôlés  autant que leurs élèves. Ils n’ont plus le choix de leurs  pratiques et formes d’évaluation adaptées aux élèves ».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b="1" dirty="0">
                <a:solidFill>
                  <a:srgbClr val="0070C0"/>
                </a:solidFill>
                <a:effectLst/>
                <a:latin typeface="CIDFont+F1"/>
                <a:ea typeface="Calibri" panose="020F0502020204030204" pitchFamily="34" charset="0"/>
                <a:cs typeface="CIDFont+F1"/>
              </a:rPr>
              <a:t>Enseignant, Syndicaliste, ( Sud éducation </a:t>
            </a:r>
            <a:r>
              <a:rPr lang="fr-FR" b="1" dirty="0">
                <a:solidFill>
                  <a:srgbClr val="0070C0"/>
                </a:solidFill>
                <a:latin typeface="CIDFont+F1"/>
                <a:ea typeface="Calibri" panose="020F0502020204030204" pitchFamily="34" charset="0"/>
                <a:cs typeface="CIDFont+F1"/>
              </a:rPr>
              <a:t>)</a:t>
            </a:r>
            <a:r>
              <a:rPr lang="fr-FR" b="1" dirty="0">
                <a:solidFill>
                  <a:srgbClr val="0070C0"/>
                </a:solidFill>
                <a:effectLst/>
                <a:latin typeface="CIDFont+F1"/>
                <a:ea typeface="Calibri" panose="020F0502020204030204" pitchFamily="34" charset="0"/>
                <a:cs typeface="CIDFont+F1"/>
              </a:rPr>
              <a:t> Même propos pour Adrien Martinez  , (FSU)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oneTexte 3">
            <a:extLst>
              <a:ext uri="{FF2B5EF4-FFF2-40B4-BE49-F238E27FC236}">
                <a16:creationId xmlns:a16="http://schemas.microsoft.com/office/drawing/2014/main" id="{BD322CE5-7A6D-4FFC-BAF4-7F81631880E9}"/>
              </a:ext>
            </a:extLst>
          </p:cNvPr>
          <p:cNvSpPr txBox="1"/>
          <p:nvPr/>
        </p:nvSpPr>
        <p:spPr>
          <a:xfrm flipH="1">
            <a:off x="2200761" y="3507403"/>
            <a:ext cx="8849532" cy="3350597"/>
          </a:xfrm>
          <a:prstGeom prst="rect">
            <a:avLst/>
          </a:prstGeom>
          <a:noFill/>
        </p:spPr>
        <p:txBody>
          <a:bodyPr wrap="square" rtlCol="0">
            <a:spAutoFit/>
          </a:bodyPr>
          <a:lstStyle/>
          <a:p>
            <a:pPr>
              <a:lnSpc>
                <a:spcPct val="107000"/>
              </a:lnSpc>
              <a:spcAft>
                <a:spcPts val="800"/>
              </a:spcAft>
            </a:pPr>
            <a:r>
              <a:rPr lang="fr-FR" sz="1800" b="1" dirty="0">
                <a:solidFill>
                  <a:srgbClr val="FF0000"/>
                </a:solidFill>
                <a:effectLst/>
                <a:latin typeface="CIDFont+F1"/>
                <a:ea typeface="Calibri" panose="020F0502020204030204" pitchFamily="34" charset="0"/>
                <a:cs typeface="CIDFont+F1"/>
              </a:rPr>
              <a:t>Les évaluations  numérisées : un  nivellement vers le bas </a:t>
            </a:r>
            <a:r>
              <a:rPr lang="fr-FR" b="1" dirty="0">
                <a:solidFill>
                  <a:srgbClr val="FF0000"/>
                </a:solidFill>
                <a:latin typeface="CIDFont+F1"/>
                <a:ea typeface="Calibri" panose="020F0502020204030204" pitchFamily="34" charset="0"/>
                <a:cs typeface="CIDFont+F1"/>
              </a:rPr>
              <a:t>!</a:t>
            </a:r>
            <a:r>
              <a:rPr lang="fr-FR" sz="1800" b="1" dirty="0">
                <a:solidFill>
                  <a:srgbClr val="FF0000"/>
                </a:solidFill>
                <a:effectLst/>
                <a:latin typeface="CIDFont+F1"/>
                <a:ea typeface="Calibri" panose="020F0502020204030204" pitchFamily="34" charset="0"/>
                <a:cs typeface="CIDFont+F1"/>
              </a:rPr>
              <a:t> </a:t>
            </a:r>
            <a:r>
              <a:rPr lang="fr-FR" sz="1800" b="1" dirty="0" err="1">
                <a:solidFill>
                  <a:srgbClr val="FF0000"/>
                </a:solidFill>
                <a:effectLst/>
                <a:latin typeface="CIDFont+F1"/>
                <a:ea typeface="Calibri" panose="020F0502020204030204" pitchFamily="34" charset="0"/>
                <a:cs typeface="CIDFont+F1"/>
              </a:rPr>
              <a:t>lLenseignement</a:t>
            </a:r>
            <a:r>
              <a:rPr lang="fr-FR" sz="1800" b="1" dirty="0">
                <a:solidFill>
                  <a:srgbClr val="FF0000"/>
                </a:solidFill>
                <a:effectLst/>
                <a:latin typeface="CIDFont+F1"/>
                <a:ea typeface="Calibri" panose="020F0502020204030204" pitchFamily="34" charset="0"/>
                <a:cs typeface="CIDFont+F1"/>
              </a:rPr>
              <a:t> de l’écriture oublié !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1798320">
              <a:lnSpc>
                <a:spcPct val="107000"/>
              </a:lnSpc>
              <a:spcAft>
                <a:spcPts val="800"/>
              </a:spcAft>
            </a:pPr>
            <a:r>
              <a:rPr lang="fr-FR" sz="1800" b="1" dirty="0">
                <a:effectLst/>
                <a:latin typeface="CIDFont+F1"/>
                <a:ea typeface="Calibri" panose="020F0502020204030204" pitchFamily="34" charset="0"/>
                <a:cs typeface="CIDFont+F1"/>
              </a:rPr>
              <a:t>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i="1" dirty="0">
                <a:effectLst/>
                <a:latin typeface="CIDFont+F1"/>
                <a:ea typeface="Calibri" panose="020F0502020204030204" pitchFamily="34" charset="0"/>
                <a:cs typeface="CIDFont+F1"/>
              </a:rPr>
              <a:t>« Les évaluations de domaines  culturels, sportifs, artistiques ou compétences fondamentales  de compréhension, interprétation, écriture sont absents des tests nationaux du cycle 2  car impossible à  numériser sérieusement . L’écriture est ainsi absente des tests de CP CE1. Elle est  très sommaire dans ceux de 6. Le risque est grand  que ces apprentissages tout aussi fondamentaux  en soient fortement minorés dans les emplois du temps</a:t>
            </a:r>
            <a:r>
              <a:rPr lang="fr-FR" sz="1800" b="1" dirty="0">
                <a:effectLst/>
                <a:latin typeface="CIDFont+F1"/>
                <a:ea typeface="Calibri" panose="020F0502020204030204" pitchFamily="34" charset="0"/>
                <a:cs typeface="CIDFont+F1"/>
              </a:rPr>
              <a:t>. »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b="1" dirty="0">
                <a:solidFill>
                  <a:srgbClr val="0070C0"/>
                </a:solidFill>
                <a:effectLst/>
                <a:latin typeface="CIDFont+F1"/>
                <a:ea typeface="Calibri" panose="020F0502020204030204" pitchFamily="34" charset="0"/>
                <a:cs typeface="CIDFont+F1"/>
              </a:rPr>
              <a:t>Viviane YOUX, Présidente de l’AFEF (Association française pour l’enseignement du français ) Sommet alter numérique de Poitiers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ZoneTexte 4">
            <a:hlinkClick r:id="rId2" action="ppaction://hlinksldjump"/>
            <a:extLst>
              <a:ext uri="{FF2B5EF4-FFF2-40B4-BE49-F238E27FC236}">
                <a16:creationId xmlns:a16="http://schemas.microsoft.com/office/drawing/2014/main" id="{C2886151-B596-498E-B0CD-F4B8A64914A2}"/>
              </a:ext>
            </a:extLst>
          </p:cNvPr>
          <p:cNvSpPr txBox="1"/>
          <p:nvPr/>
        </p:nvSpPr>
        <p:spPr>
          <a:xfrm>
            <a:off x="0" y="6413435"/>
            <a:ext cx="2153920" cy="369332"/>
          </a:xfrm>
          <a:prstGeom prst="rect">
            <a:avLst/>
          </a:prstGeom>
          <a:solidFill>
            <a:schemeClr val="bg1">
              <a:lumMod val="95000"/>
            </a:schemeClr>
          </a:solidFill>
        </p:spPr>
        <p:txBody>
          <a:bodyPr wrap="square" rtlCol="0">
            <a:spAutoFit/>
          </a:bodyPr>
          <a:lstStyle/>
          <a:p>
            <a:r>
              <a:rPr lang="fr-FR" dirty="0"/>
              <a:t>La vision néo-libérale</a:t>
            </a:r>
          </a:p>
        </p:txBody>
      </p:sp>
    </p:spTree>
    <p:extLst>
      <p:ext uri="{BB962C8B-B14F-4D97-AF65-F5344CB8AC3E}">
        <p14:creationId xmlns:p14="http://schemas.microsoft.com/office/powerpoint/2010/main" val="30539570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89A37A09-6BEF-43BB-8C29-9F3B6D7D5357}"/>
              </a:ext>
            </a:extLst>
          </p:cNvPr>
          <p:cNvSpPr txBox="1"/>
          <p:nvPr/>
        </p:nvSpPr>
        <p:spPr>
          <a:xfrm>
            <a:off x="694841" y="344741"/>
            <a:ext cx="10820400" cy="6240298"/>
          </a:xfrm>
          <a:prstGeom prst="rect">
            <a:avLst/>
          </a:prstGeom>
          <a:noFill/>
        </p:spPr>
        <p:txBody>
          <a:bodyPr wrap="square" rtlCol="0">
            <a:spAutoFit/>
          </a:bodyPr>
          <a:lstStyle/>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        DOC 9                                        </a:t>
            </a:r>
            <a:r>
              <a:rPr lang="fr-F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L’hyper contrôle et management par les chiffres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1798320">
              <a:lnSpc>
                <a:spcPct val="107000"/>
              </a:lnSpc>
              <a:spcAft>
                <a:spcPts val="800"/>
              </a:spcAft>
            </a:pPr>
            <a:r>
              <a:rPr lang="fr-FR" sz="1600" b="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600" b="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Depuis son arrivée à la direction du ministère,  « le management  »  vertical, autoritaire, de J.M. Blanquer  utilise et amplifie les potentialités liberticides et de contrôle qu’offre   le numérique à  toutes les échelles du système. Un autoritarisme doublé d’un second objectif : faire des économies  sur le dos de l’éducation.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marL="1798320">
              <a:lnSpc>
                <a:spcPct val="107000"/>
              </a:lnSpc>
              <a:spcAft>
                <a:spcPts val="800"/>
              </a:spcAft>
            </a:pPr>
            <a:r>
              <a:rPr lang="fr-FR" sz="1400" b="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Vers un enseignement super contrôlé : programmes, pratiques scolaires, management technocratique exclusivement par les chiffres, système de  sélection , des enseignants et des élèves : </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600" i="1" dirty="0">
                <a:effectLst/>
                <a:latin typeface="CIDFont+F1"/>
                <a:ea typeface="Calibri" panose="020F0502020204030204" pitchFamily="34" charset="0"/>
                <a:cs typeface="CIDFont+F1"/>
              </a:rPr>
              <a:t>«  Dans de très nombreux collèges les élèves n’ont plus de manuels , ils sont remplacés par des manuels numériques. Apparemment c’est pratique, pas lourd dans les cartables, économique , mais les élèves et les familles  ont le plus grand mal à s’en servir seul, en autonomie. Difficile  de feuilleter les manuels, les  explorer.. »</a:t>
            </a:r>
            <a:r>
              <a:rPr lang="fr-FR" sz="1600" b="1" dirty="0">
                <a:solidFill>
                  <a:srgbClr val="4472C4"/>
                </a:solidFill>
                <a:effectLst/>
                <a:latin typeface="CIDFont+F1"/>
                <a:ea typeface="Calibri" panose="020F0502020204030204" pitchFamily="34" charset="0"/>
                <a:cs typeface="CIDFont+F1"/>
              </a:rPr>
              <a:t> Michel (professeur de collège </a:t>
            </a:r>
            <a:endParaRPr lang="fr-FR" sz="1600" b="1" dirty="0">
              <a:solidFill>
                <a:srgbClr val="4472C4"/>
              </a:solidFill>
              <a:latin typeface="CIDFont+F1"/>
              <a:ea typeface="Calibri" panose="020F0502020204030204" pitchFamily="34" charset="0"/>
              <a:cs typeface="CIDFont+F1"/>
            </a:endParaRPr>
          </a:p>
          <a:p>
            <a:pPr algn="just">
              <a:lnSpc>
                <a:spcPct val="107000"/>
              </a:lnSpc>
              <a:spcAft>
                <a:spcPts val="800"/>
              </a:spcAft>
            </a:pPr>
            <a:endParaRPr lang="fr-FR" sz="1600" b="1" i="1" dirty="0">
              <a:solidFill>
                <a:srgbClr val="4472C4"/>
              </a:solidFill>
              <a:effectLst/>
              <a:latin typeface="CIDFont+F1"/>
              <a:ea typeface="Calibri" panose="020F0502020204030204" pitchFamily="34" charset="0"/>
              <a:cs typeface="CIDFont+F1"/>
            </a:endParaRPr>
          </a:p>
          <a:p>
            <a:pPr algn="just">
              <a:lnSpc>
                <a:spcPct val="107000"/>
              </a:lnSpc>
              <a:spcAft>
                <a:spcPts val="800"/>
              </a:spcAft>
            </a:pPr>
            <a:r>
              <a:rPr lang="fr-FR" sz="1600" i="1" dirty="0">
                <a:effectLst/>
                <a:latin typeface="CIDFont+F1"/>
                <a:ea typeface="Calibri" panose="020F0502020204030204" pitchFamily="34" charset="0"/>
                <a:cs typeface="CIDFont+F1"/>
              </a:rPr>
              <a:t>« On voit très bien comment pourraient s’organiser à l‘avenir :  des cours faits par des « super profs », choisis par l’Institution. qui feraient des super cours magistraux  (forcément !), et puis des profs nettement moins super (et moins formés) dans les établissements et qui feraient les exercices d’application et qui rattraperaient ce que les élèves n’ont pas compris, qui seraient </a:t>
            </a:r>
            <a:r>
              <a:rPr lang="fr-FR" sz="1600" b="1" i="1" dirty="0">
                <a:effectLst/>
                <a:latin typeface="CIDFont+F1"/>
                <a:ea typeface="Calibri" panose="020F0502020204030204" pitchFamily="34" charset="0"/>
                <a:cs typeface="CIDFont+F1"/>
              </a:rPr>
              <a:t>des répétiteurs, des exécutants des vacataires » . …</a:t>
            </a:r>
            <a:r>
              <a:rPr lang="fr-FR" sz="1600" i="1" dirty="0">
                <a:effectLst/>
                <a:latin typeface="CIDFont+F1"/>
                <a:ea typeface="Calibri" panose="020F0502020204030204" pitchFamily="34" charset="0"/>
                <a:cs typeface="CIDFont+F1"/>
              </a:rPr>
              <a:t> C’est un modèle terrifiant  de voir se dessiner une éducation uniformisée -une espèce de marché de l’éducation où on choisit sur YouTube quel super prof on veut suivre, ou bien des super profs imposés par l’Institution -l’un et l’autre étant aussi terrifiants.</a:t>
            </a:r>
            <a:r>
              <a:rPr lang="fr-FR" sz="1600" dirty="0">
                <a:effectLst/>
                <a:latin typeface="CIDFont+F1"/>
                <a:ea typeface="Calibri" panose="020F0502020204030204" pitchFamily="34" charset="0"/>
                <a:cs typeface="CIDFont+F1"/>
              </a:rPr>
              <a:t> »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600" b="1" dirty="0">
                <a:effectLst/>
                <a:latin typeface="CIDFont+F1"/>
                <a:ea typeface="Calibri" panose="020F0502020204030204" pitchFamily="34" charset="0"/>
                <a:cs typeface="CIDFont+F1"/>
              </a:rPr>
              <a:t>R. </a:t>
            </a:r>
            <a:r>
              <a:rPr lang="fr-FR" sz="1600" b="1" dirty="0">
                <a:solidFill>
                  <a:srgbClr val="4472C4"/>
                </a:solidFill>
                <a:effectLst/>
                <a:latin typeface="CIDFont+F1"/>
                <a:ea typeface="Calibri" panose="020F0502020204030204" pitchFamily="34" charset="0"/>
                <a:cs typeface="CIDFont+F1"/>
              </a:rPr>
              <a:t>Bouchard, journaliste spécialisé dans les questions d’éducation  </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ZoneTexte 2">
            <a:hlinkClick r:id="rId2" action="ppaction://hlinksldjump"/>
            <a:extLst>
              <a:ext uri="{FF2B5EF4-FFF2-40B4-BE49-F238E27FC236}">
                <a16:creationId xmlns:a16="http://schemas.microsoft.com/office/drawing/2014/main" id="{62B366F4-4443-4364-B99F-3B5D52114B21}"/>
              </a:ext>
            </a:extLst>
          </p:cNvPr>
          <p:cNvSpPr txBox="1"/>
          <p:nvPr/>
        </p:nvSpPr>
        <p:spPr>
          <a:xfrm>
            <a:off x="0" y="6454075"/>
            <a:ext cx="2153920" cy="369332"/>
          </a:xfrm>
          <a:prstGeom prst="rect">
            <a:avLst/>
          </a:prstGeom>
          <a:solidFill>
            <a:schemeClr val="bg1">
              <a:lumMod val="95000"/>
            </a:schemeClr>
          </a:solidFill>
        </p:spPr>
        <p:txBody>
          <a:bodyPr wrap="square" rtlCol="0">
            <a:spAutoFit/>
          </a:bodyPr>
          <a:lstStyle/>
          <a:p>
            <a:r>
              <a:rPr lang="fr-FR" dirty="0"/>
              <a:t>La vision néo-libérale</a:t>
            </a:r>
          </a:p>
        </p:txBody>
      </p:sp>
    </p:spTree>
    <p:extLst>
      <p:ext uri="{BB962C8B-B14F-4D97-AF65-F5344CB8AC3E}">
        <p14:creationId xmlns:p14="http://schemas.microsoft.com/office/powerpoint/2010/main" val="4206059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E5C04C7F-6B0E-4D51-80A0-E1EB2C661073}"/>
              </a:ext>
            </a:extLst>
          </p:cNvPr>
          <p:cNvSpPr txBox="1"/>
          <p:nvPr/>
        </p:nvSpPr>
        <p:spPr>
          <a:xfrm>
            <a:off x="1220803" y="295129"/>
            <a:ext cx="9965410" cy="6267741"/>
          </a:xfrm>
          <a:prstGeom prst="rect">
            <a:avLst/>
          </a:prstGeom>
          <a:noFill/>
        </p:spPr>
        <p:txBody>
          <a:bodyPr wrap="square" rtlCol="0">
            <a:spAutoFit/>
          </a:bodyPr>
          <a:lstStyle/>
          <a:p>
            <a:pPr>
              <a:lnSpc>
                <a:spcPct val="107000"/>
              </a:lnSpc>
              <a:spcAft>
                <a:spcPts val="800"/>
              </a:spcAft>
            </a:pPr>
            <a:r>
              <a:rPr lang="fr-FR" sz="1800" b="1" dirty="0">
                <a:effectLst/>
                <a:latin typeface="Calibri" panose="020F0502020204030204" pitchFamily="34" charset="0"/>
                <a:ea typeface="Calibri" panose="020F0502020204030204" pitchFamily="34" charset="0"/>
                <a:cs typeface="Times New Roman" panose="02020603050405020304" pitchFamily="18" charset="0"/>
              </a:rPr>
              <a:t>Pensons ensemble le numérique pour une école démocratique et républicaine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r>
              <a:rPr lang="fr-FR" sz="1400" dirty="0">
                <a:effectLst/>
                <a:latin typeface="Times New Roman" panose="02020603050405020304" pitchFamily="18" charset="0"/>
                <a:ea typeface="Calibri" panose="020F0502020204030204" pitchFamily="34" charset="0"/>
                <a:cs typeface="Times New Roman" panose="02020603050405020304" pitchFamily="18" charset="0"/>
              </a:rPr>
              <a:t>Ce livret : « Pensons ensemble le numérique pour l’école républicaine d’aujourd’hui et demain » a été élaboré à partir des enregistrements vidéos d’auditions organisées par Sabine Rubin, députée de la France insoumise de juillet à septembre 2020 (visibles sur le site de S. RUBIN)  et à partir des vidéos des  trois forums  du </a:t>
            </a:r>
            <a:r>
              <a:rPr lang="fr-FR" sz="1400" i="1" dirty="0">
                <a:effectLst/>
                <a:latin typeface="Times New Roman" panose="02020603050405020304" pitchFamily="18" charset="0"/>
                <a:ea typeface="Calibri" panose="020F0502020204030204" pitchFamily="34" charset="0"/>
                <a:cs typeface="Times New Roman" panose="02020603050405020304" pitchFamily="18" charset="0"/>
              </a:rPr>
              <a:t>Sommet alter numérique</a:t>
            </a:r>
            <a:r>
              <a:rPr lang="fr-FR" sz="1400" dirty="0">
                <a:effectLst/>
                <a:latin typeface="Times New Roman" panose="02020603050405020304" pitchFamily="18" charset="0"/>
                <a:ea typeface="Calibri" panose="020F0502020204030204" pitchFamily="34" charset="0"/>
                <a:cs typeface="Times New Roman" panose="02020603050405020304" pitchFamily="18" charset="0"/>
              </a:rPr>
              <a:t> du 4 novembre 2020 , organisé par plusieurs associations ‘AFEF – GFEN- OCCE- CEMEA, à partir aussi de quelques extraits de blogs publiés dans Mediapart, le Café pédagogique, diverses revues professionnelles . Ont  participé à ces échanges  des enseignants, une élève de lycée ,  des responsables syndicaux ou parents d’élèves  (FSU et sud éducation, FCPE) , responsables associatifs (CEMEA, Ligue de l’enseignement), des chefs d’établissement,  des chercheurs, des personnalités du monde universitaire. Une centaine de participants a pu suivre le sommet </a:t>
            </a:r>
            <a:r>
              <a:rPr lang="fr-FR" sz="1400" dirty="0" err="1">
                <a:effectLst/>
                <a:latin typeface="Times New Roman" panose="02020603050405020304" pitchFamily="18" charset="0"/>
                <a:ea typeface="Calibri" panose="020F0502020204030204" pitchFamily="34" charset="0"/>
                <a:cs typeface="Times New Roman" panose="02020603050405020304" pitchFamily="18" charset="0"/>
              </a:rPr>
              <a:t>alternumérique</a:t>
            </a:r>
            <a:r>
              <a:rPr lang="fr-FR" sz="1400" dirty="0">
                <a:effectLst/>
                <a:latin typeface="Times New Roman" panose="02020603050405020304" pitchFamily="18" charset="0"/>
                <a:ea typeface="Calibri" panose="020F0502020204030204" pitchFamily="34" charset="0"/>
                <a:cs typeface="Times New Roman" panose="02020603050405020304" pitchFamily="18" charset="0"/>
              </a:rPr>
              <a:t>,  une quinzaine,  pour les auditions FI commandées par S. Rubin, députée.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dirty="0">
                <a:effectLst/>
                <a:latin typeface="Times New Roman" panose="02020603050405020304" pitchFamily="18" charset="0"/>
                <a:ea typeface="Calibri" panose="020F0502020204030204" pitchFamily="34" charset="0"/>
                <a:cs typeface="Times New Roman" panose="02020603050405020304" pitchFamily="18" charset="0"/>
              </a:rPr>
              <a:t>L’organisation de ces auditions et forums avait pour but </a:t>
            </a:r>
            <a:r>
              <a:rPr lang="fr-FR" sz="14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d’engager la réflexion sur l’importance, le rôle, les effets du  numérique à l’école, dans le contexte d’une véritable révolution  numérique  affectant la société toute entière</a:t>
            </a:r>
            <a:r>
              <a:rPr lang="fr-FR" sz="1400" dirty="0">
                <a:effectLst/>
                <a:latin typeface="Times New Roman" panose="02020603050405020304" pitchFamily="18" charset="0"/>
                <a:ea typeface="Calibri" panose="020F0502020204030204" pitchFamily="34" charset="0"/>
                <a:cs typeface="Times New Roman" panose="02020603050405020304" pitchFamily="18" charset="0"/>
              </a:rPr>
              <a:t>. Eveiller les consciences, faire réfléchir, tel était le but premier ?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dirty="0">
                <a:effectLst/>
                <a:latin typeface="Times New Roman" panose="02020603050405020304" pitchFamily="18" charset="0"/>
                <a:ea typeface="Calibri" panose="020F0502020204030204" pitchFamily="34" charset="0"/>
                <a:cs typeface="Times New Roman" panose="02020603050405020304" pitchFamily="18" charset="0"/>
              </a:rPr>
              <a:t>Ce livret numérique ne se veut pas une synthèse exhaustive des multiples débats et questions exemples qui se sont déroulés. Son objectif est de  mettre en perspective  les grands thèmes de réflexion  pour structurer, organiser la suite des discussions autour </a:t>
            </a:r>
            <a:r>
              <a:rPr lang="fr-FR" sz="14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d’une actualité scolaire brûlante qui met en danger tout le système éducatif français, sa culture professionnelle humaniste et émancipatrice </a:t>
            </a:r>
            <a:r>
              <a:rPr lang="fr-FR" sz="1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Ce premier livret  ouvre le débat</a:t>
            </a:r>
            <a:r>
              <a:rPr lang="fr-FR" sz="1400" dirty="0">
                <a:effectLst/>
                <a:latin typeface="Times New Roman" panose="02020603050405020304" pitchFamily="18" charset="0"/>
                <a:ea typeface="Calibri" panose="020F0502020204030204" pitchFamily="34" charset="0"/>
                <a:cs typeface="Times New Roman" panose="02020603050405020304" pitchFamily="18" charset="0"/>
              </a:rPr>
              <a:t>.  Il s’adresse à tous ceux qui se sentent inquiets et concernés par l’avenir de l’école. Tout ceux  qui souhaitent le faire avancer pour se mettre en phase avec les évolutions des sociétés, pour les rendre simplement plus humaines.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dirty="0">
                <a:effectLst/>
                <a:latin typeface="Times New Roman" panose="02020603050405020304" pitchFamily="18" charset="0"/>
                <a:ea typeface="Calibri" panose="020F0502020204030204" pitchFamily="34" charset="0"/>
                <a:cs typeface="Times New Roman" panose="02020603050405020304" pitchFamily="18" charset="0"/>
              </a:rPr>
              <a:t>Ces auditions et rencontres  sont toutes disponibles sur les sites suivants :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2"/>
              </a:rPr>
              <a:t>https://www.afef.org/forum-ecole-alternumerique-4-novembre-2020-synthese-des-debats</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u="sng" dirty="0">
                <a:solidFill>
                  <a:srgbClr val="444444"/>
                </a:solidFill>
                <a:effectLst/>
                <a:latin typeface="Arial" panose="020B0604020202020204" pitchFamily="34" charset="0"/>
                <a:ea typeface="Calibri" panose="020F0502020204030204" pitchFamily="34" charset="0"/>
                <a:cs typeface="Times New Roman" panose="02020603050405020304" pitchFamily="18" charset="0"/>
                <a:hlinkClick r:id="rId3"/>
              </a:rPr>
              <a:t>https://www.sabinerubin.com/2020/07/auditions-pour-re-penser-lecole-du-xxieme-siecle-republicain-et-emancipatrice</a:t>
            </a:r>
            <a:r>
              <a:rPr lang="fr-FR" sz="1200" u="sng" dirty="0">
                <a:solidFill>
                  <a:srgbClr val="444444"/>
                </a:solidFill>
                <a:effectLst/>
                <a:latin typeface="Arial" panose="020B0604020202020204" pitchFamily="34" charset="0"/>
                <a:ea typeface="Calibri" panose="020F0502020204030204" pitchFamily="34" charset="0"/>
                <a:cs typeface="Times New Roman" panose="02020603050405020304" pitchFamily="18" charset="0"/>
                <a:hlinkClick r:id="rId3"/>
              </a:rPr>
              <a:t>/</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107300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61011ECB-B360-4851-B7A4-EAC3FFC3BF13}"/>
              </a:ext>
            </a:extLst>
          </p:cNvPr>
          <p:cNvSpPr txBox="1"/>
          <p:nvPr/>
        </p:nvSpPr>
        <p:spPr>
          <a:xfrm>
            <a:off x="495946" y="402956"/>
            <a:ext cx="11499742" cy="6438429"/>
          </a:xfrm>
          <a:prstGeom prst="rect">
            <a:avLst/>
          </a:prstGeom>
          <a:noFill/>
        </p:spPr>
        <p:txBody>
          <a:bodyPr wrap="square" rtlCol="0">
            <a:spAutoFit/>
          </a:bodyPr>
          <a:lstStyle/>
          <a:p>
            <a:pPr>
              <a:lnSpc>
                <a:spcPct val="107000"/>
              </a:lnSpc>
              <a:spcBef>
                <a:spcPts val="1800"/>
              </a:spcBef>
              <a:spcAft>
                <a:spcPts val="1800"/>
              </a:spcAft>
            </a:pPr>
            <a:r>
              <a:rPr lang="fr-FR"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Doc 8 </a:t>
            </a:r>
            <a:r>
              <a:rPr lang="fr-FR" sz="2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Vers une  numérisation, taylorisation  des esprits ? </a:t>
            </a:r>
            <a:r>
              <a:rPr lang="fr-FR"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Un entretien avec </a:t>
            </a:r>
            <a:r>
              <a:rPr lang="fr-FR" sz="1800" dirty="0">
                <a:solidFill>
                  <a:srgbClr val="4472C4"/>
                </a:solidFill>
                <a:effectLst/>
                <a:latin typeface="Times New Roman" panose="02020603050405020304" pitchFamily="18" charset="0"/>
                <a:ea typeface="Times New Roman" panose="02020603050405020304" pitchFamily="18" charset="0"/>
                <a:cs typeface="Times New Roman" panose="02020603050405020304" pitchFamily="18" charset="0"/>
              </a:rPr>
              <a:t>Roland Gori Psychanalyste (L ’appel des appels)</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800"/>
              </a:spcBef>
              <a:spcAft>
                <a:spcPts val="1800"/>
              </a:spcAft>
            </a:pPr>
            <a:r>
              <a:rPr lang="fr-FR"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L’économie de la connaissance »</a:t>
            </a:r>
            <a:r>
              <a:rPr lang="fr-F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c’est  l’introduction de l’économie dans la connaissance. Cela   change totalement les conceptions de l’éducation, de la formation et du travail . les savoirs sont transformés  en compétences : « </a:t>
            </a:r>
            <a:r>
              <a:rPr lang="fr-FR" sz="1600" b="1" i="1"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des segments techniques à apprendre </a:t>
            </a:r>
            <a:r>
              <a:rPr lang="fr-FR" sz="16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En </a:t>
            </a:r>
            <a:r>
              <a:rPr lang="fr-FR" sz="1600" b="1" i="1" dirty="0">
                <a:effectLst/>
                <a:latin typeface="Times New Roman" panose="02020603050405020304" pitchFamily="18" charset="0"/>
                <a:ea typeface="Times New Roman" panose="02020603050405020304" pitchFamily="18" charset="0"/>
                <a:cs typeface="Times New Roman" panose="02020603050405020304" pitchFamily="18" charset="0"/>
              </a:rPr>
              <a:t>classe </a:t>
            </a:r>
            <a:r>
              <a:rPr lang="fr-FR" sz="1600" b="1" i="1"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un capital  de notes,  </a:t>
            </a:r>
            <a:r>
              <a:rPr lang="fr-FR" sz="1600" b="1" i="1"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de savoirs de perspectives de salaire  et non pas une culture pour penser et travailler </a:t>
            </a:r>
            <a:r>
              <a:rPr lang="fr-FR" sz="16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nSpc>
                <a:spcPct val="107000"/>
              </a:lnSpc>
              <a:spcBef>
                <a:spcPts val="1800"/>
              </a:spcBef>
              <a:spcAft>
                <a:spcPts val="1800"/>
              </a:spcAft>
            </a:pPr>
            <a:r>
              <a:rPr lang="fr-FR" sz="16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la taylorisation des esprits… … »</a:t>
            </a:r>
            <a:r>
              <a:rPr lang="fr-FR" sz="1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t>
            </a:r>
            <a:r>
              <a:rPr lang="fr-FR" sz="1600" b="1" dirty="0">
                <a:latin typeface="Calibri" panose="020F0502020204030204" pitchFamily="34" charset="0"/>
                <a:ea typeface="Times New Roman" panose="02020603050405020304" pitchFamily="18" charset="0"/>
                <a:cs typeface="Times New Roman" panose="02020603050405020304" pitchFamily="18" charset="0"/>
              </a:rPr>
              <a:t>On</a:t>
            </a:r>
            <a:r>
              <a:rPr lang="fr-FR" sz="1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t>
            </a:r>
            <a:r>
              <a:rPr lang="fr-F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assiste dans tous les domaines :  école, santé </a:t>
            </a:r>
            <a:r>
              <a:rPr lang="fr-FR" sz="16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etc</a:t>
            </a:r>
            <a:r>
              <a:rPr lang="fr-F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à  </a:t>
            </a:r>
            <a:r>
              <a:rPr lang="fr-FR" sz="16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  </a:t>
            </a:r>
            <a:r>
              <a:rPr lang="fr-FR" sz="1600" b="1" i="1"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densification des prescriptions </a:t>
            </a:r>
            <a:r>
              <a:rPr lang="fr-FR" sz="16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normatives…</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800"/>
              </a:spcBef>
              <a:spcAft>
                <a:spcPts val="1800"/>
              </a:spcAft>
            </a:pPr>
            <a:r>
              <a:rPr lang="fr-FR"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Les élèves :  </a:t>
            </a:r>
            <a:r>
              <a:rPr lang="fr-FR" sz="1600" b="1" dirty="0">
                <a:solidFill>
                  <a:srgbClr val="FF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de simples  « logiciels apprenants » </a:t>
            </a:r>
            <a:r>
              <a:rPr lang="fr-FR"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fr-FR" sz="1600" b="1" dirty="0">
                <a:latin typeface="Calibri" panose="020F0502020204030204" pitchFamily="34" charset="0"/>
                <a:ea typeface="Times New Roman" panose="02020603050405020304" pitchFamily="18" charset="0"/>
                <a:cs typeface="Times New Roman" panose="02020603050405020304" pitchFamily="18" charset="0"/>
              </a:rPr>
              <a:t>    </a:t>
            </a:r>
            <a:r>
              <a:rPr lang="fr-F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Pour les cognitivistes (version Dehaene, qui soutiennent le ministre actuel) nous ne sommes rien d’autre que des cerveaux et nos  cerveaux ne sont rien d’autre que des ordinateurs …qu’il faut doter  des bons  logiciels pour apprendre «</a:t>
            </a:r>
            <a:r>
              <a:rPr lang="fr-F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800"/>
              </a:spcBef>
              <a:spcAft>
                <a:spcPts val="1800"/>
              </a:spcAft>
            </a:pPr>
            <a:r>
              <a:rPr lang="fr-FR"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Apprendre : Répéter ? Penser ? Penser pour apprendre ?</a:t>
            </a:r>
            <a:r>
              <a:rPr lang="fr-FR" sz="1600" b="1" dirty="0">
                <a:latin typeface="Calibri" panose="020F0502020204030204" pitchFamily="34" charset="0"/>
                <a:ea typeface="Times New Roman" panose="02020603050405020304" pitchFamily="18" charset="0"/>
                <a:cs typeface="Times New Roman" panose="02020603050405020304" pitchFamily="18" charset="0"/>
              </a:rPr>
              <a:t>    </a:t>
            </a:r>
            <a:r>
              <a:rPr lang="fr-F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 exemple : l’apprentissage de la lecture par </a:t>
            </a:r>
            <a:r>
              <a:rPr lang="fr-F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 syllabique</a:t>
            </a:r>
            <a:r>
              <a:rPr lang="fr-F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L’enfant décode, n’a pas besoin de comprendre le message, il lui suffit de capturer les données et les restituer. Ne pas s’étonner que plus tard  </a:t>
            </a:r>
            <a:r>
              <a:rPr lang="fr-FR" sz="1600" i="1"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il lise une page des Misérables, il la restitue,  mais  sans comprendre ou s’interroger sur  le message </a:t>
            </a:r>
            <a:r>
              <a:rPr lang="fr-FR" sz="1600" i="1" dirty="0">
                <a:solidFill>
                  <a:srgbClr val="0070C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fr-F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 </a:t>
            </a:r>
            <a:r>
              <a:rPr lang="fr-FR" sz="16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V.Hugo</a:t>
            </a:r>
            <a:r>
              <a:rPr lang="fr-F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 Un ordinateur aujourd’hui sait en effet  lire un texte.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800"/>
              </a:spcBef>
              <a:spcAft>
                <a:spcPts val="1800"/>
              </a:spcAft>
            </a:pPr>
            <a:r>
              <a:rPr lang="fr-FR" sz="1600" dirty="0">
                <a:solidFill>
                  <a:srgbClr val="4472C4"/>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ZoneTexte 2">
            <a:hlinkClick r:id="rId2" action="ppaction://hlinksldjump"/>
            <a:extLst>
              <a:ext uri="{FF2B5EF4-FFF2-40B4-BE49-F238E27FC236}">
                <a16:creationId xmlns:a16="http://schemas.microsoft.com/office/drawing/2014/main" id="{9506D422-B876-4B68-9FF3-FA4AE2A1E084}"/>
              </a:ext>
            </a:extLst>
          </p:cNvPr>
          <p:cNvSpPr txBox="1"/>
          <p:nvPr/>
        </p:nvSpPr>
        <p:spPr>
          <a:xfrm>
            <a:off x="2123440" y="6455044"/>
            <a:ext cx="2153920" cy="369332"/>
          </a:xfrm>
          <a:prstGeom prst="rect">
            <a:avLst/>
          </a:prstGeom>
          <a:solidFill>
            <a:schemeClr val="bg1">
              <a:lumMod val="95000"/>
            </a:schemeClr>
          </a:solidFill>
        </p:spPr>
        <p:txBody>
          <a:bodyPr wrap="square" rtlCol="0">
            <a:spAutoFit/>
          </a:bodyPr>
          <a:lstStyle/>
          <a:p>
            <a:r>
              <a:rPr lang="fr-FR" dirty="0"/>
              <a:t>La vision néo-libérale</a:t>
            </a:r>
          </a:p>
        </p:txBody>
      </p:sp>
    </p:spTree>
    <p:extLst>
      <p:ext uri="{BB962C8B-B14F-4D97-AF65-F5344CB8AC3E}">
        <p14:creationId xmlns:p14="http://schemas.microsoft.com/office/powerpoint/2010/main" val="20429473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A5E6B756-1509-4898-94CE-63C105E2E941}"/>
              </a:ext>
            </a:extLst>
          </p:cNvPr>
          <p:cNvSpPr txBox="1"/>
          <p:nvPr/>
        </p:nvSpPr>
        <p:spPr>
          <a:xfrm>
            <a:off x="485613" y="759413"/>
            <a:ext cx="11220773" cy="5056128"/>
          </a:xfrm>
          <a:prstGeom prst="rect">
            <a:avLst/>
          </a:prstGeom>
          <a:noFill/>
        </p:spPr>
        <p:txBody>
          <a:bodyPr wrap="square" rtlCol="0">
            <a:spAutoFit/>
          </a:bodyPr>
          <a:lstStyle/>
          <a:p>
            <a:pPr marL="449580" indent="449580">
              <a:lnSpc>
                <a:spcPct val="107000"/>
              </a:lnSpc>
              <a:spcAft>
                <a:spcPts val="800"/>
              </a:spcAft>
            </a:pPr>
            <a:r>
              <a:rPr lang="fr-FR" sz="2000" b="1" dirty="0">
                <a:solidFill>
                  <a:srgbClr val="FF0000"/>
                </a:solidFill>
                <a:effectLst/>
                <a:latin typeface="Calibri" panose="020F0502020204030204" pitchFamily="34" charset="0"/>
                <a:ea typeface="Calibri" panose="020F0502020204030204" pitchFamily="34" charset="0"/>
                <a:cs typeface="CIDFont+F1"/>
              </a:rPr>
              <a:t>DOC 7: Une vision ultra libérale de l’éducation </a:t>
            </a:r>
            <a:r>
              <a:rPr lang="fr-FR" sz="20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800"/>
              </a:spcBef>
              <a:spcAft>
                <a:spcPts val="1800"/>
              </a:spcAft>
            </a:pPr>
            <a:r>
              <a:rPr lang="fr-FR" sz="1800" dirty="0">
                <a:solidFill>
                  <a:srgbClr val="7030A0"/>
                </a:solidFill>
                <a:effectLst/>
                <a:latin typeface="Times New Roman" panose="02020603050405020304" pitchFamily="18" charset="0"/>
                <a:ea typeface="Times New Roman" panose="02020603050405020304" pitchFamily="18" charset="0"/>
                <a:cs typeface="Times New Roman" panose="02020603050405020304" pitchFamily="18" charset="0"/>
              </a:rPr>
              <a:t>Deux visions de l’éducation s’affrontent aujourd’hui violemment  : l’une,  ultra libérale et l’autre  humaniste, fruit de toute l’histoire, de toutes les avancées  de l’école républicaine française. Ses valeurs, principes sont  fortement mis en danger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800"/>
              </a:spcBef>
              <a:spcAft>
                <a:spcPts val="1800"/>
              </a:spcAft>
            </a:pPr>
            <a:r>
              <a:rPr lang="fr-F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Former des comportements individualistes, </a:t>
            </a:r>
            <a:r>
              <a:rPr lang="fr-FR" b="1" dirty="0">
                <a:latin typeface="Calibri" panose="020F0502020204030204" pitchFamily="34" charset="0"/>
                <a:ea typeface="Calibri" panose="020F0502020204030204" pitchFamily="34" charset="0"/>
                <a:cs typeface="Times New Roman" panose="02020603050405020304" pitchFamily="18" charset="0"/>
              </a:rPr>
              <a:t>  </a:t>
            </a:r>
            <a:r>
              <a:rPr lang="fr-FR" sz="18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Il s’agit là d’une songerie ancienne  de l’instruction : aller vers un individualisme radical :l’idée qu’un jour on pourra se passer de l’école</a:t>
            </a:r>
            <a:r>
              <a:rPr lang="fr-FR" sz="1800" i="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a:t>
            </a:r>
            <a:r>
              <a:rPr lang="fr-FR"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P. Meirieu </a:t>
            </a:r>
          </a:p>
          <a:p>
            <a:pPr>
              <a:lnSpc>
                <a:spcPct val="107000"/>
              </a:lnSpc>
              <a:spcBef>
                <a:spcPts val="1800"/>
              </a:spcBef>
              <a:spcAft>
                <a:spcPts val="1800"/>
              </a:spcAft>
            </a:pPr>
            <a:r>
              <a:rPr lang="fr-F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Des évaluations  sélectives  et  non formatives  </a:t>
            </a:r>
            <a:r>
              <a:rPr lang="fr-FR" sz="18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L’objectif du projet de J.M. Blanquer : des outils qui permettent l’individualisation des parcours et des apprentissages.  Le système d’évaluations constantes numérisées et nationales sert alors d’instrument de tri, de classement des élèves  et non d’accompagnement .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800"/>
              </a:spcBef>
              <a:spcAft>
                <a:spcPts val="1800"/>
              </a:spcAft>
            </a:pPr>
            <a:r>
              <a:rPr lang="fr-FR" sz="1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a:r>
            <a:r>
              <a:rPr lang="fr-FR" sz="18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Il s’agit d’encourager la loi de la  concurrence sur le marché scolaire et plus tard sur celui </a:t>
            </a:r>
            <a:r>
              <a:rPr lang="fr-FR" dirty="0">
                <a:latin typeface="Calibri" panose="020F0502020204030204" pitchFamily="34" charset="0"/>
                <a:ea typeface="Calibri" panose="020F0502020204030204" pitchFamily="34" charset="0"/>
                <a:cs typeface="Times New Roman" panose="02020603050405020304" pitchFamily="18" charset="0"/>
              </a:rPr>
              <a:t> </a:t>
            </a:r>
            <a:r>
              <a:rPr lang="fr-FR" sz="18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du  travail.  </a:t>
            </a:r>
            <a:r>
              <a:rPr lang="fr-FR" sz="1800" b="1" i="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A.</a:t>
            </a:r>
            <a:r>
              <a:rPr lang="fr-FR" sz="1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Martinez Syndicaliste FSU, au SA-N))</a:t>
            </a:r>
            <a:r>
              <a:rPr lang="fr-FR" sz="1800" b="1"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ZoneTexte 2">
            <a:hlinkClick r:id="rId2" action="ppaction://hlinksldjump"/>
            <a:extLst>
              <a:ext uri="{FF2B5EF4-FFF2-40B4-BE49-F238E27FC236}">
                <a16:creationId xmlns:a16="http://schemas.microsoft.com/office/drawing/2014/main" id="{0B0E58C2-E31F-4273-87A3-4C7C6531A6E3}"/>
              </a:ext>
            </a:extLst>
          </p:cNvPr>
          <p:cNvSpPr txBox="1"/>
          <p:nvPr/>
        </p:nvSpPr>
        <p:spPr>
          <a:xfrm>
            <a:off x="0" y="6413435"/>
            <a:ext cx="2153920" cy="369332"/>
          </a:xfrm>
          <a:prstGeom prst="rect">
            <a:avLst/>
          </a:prstGeom>
          <a:solidFill>
            <a:schemeClr val="bg1">
              <a:lumMod val="95000"/>
            </a:schemeClr>
          </a:solidFill>
        </p:spPr>
        <p:txBody>
          <a:bodyPr wrap="square" rtlCol="0">
            <a:spAutoFit/>
          </a:bodyPr>
          <a:lstStyle/>
          <a:p>
            <a:r>
              <a:rPr lang="fr-FR" dirty="0"/>
              <a:t>La vision néo-libérale</a:t>
            </a:r>
          </a:p>
        </p:txBody>
      </p:sp>
    </p:spTree>
    <p:extLst>
      <p:ext uri="{BB962C8B-B14F-4D97-AF65-F5344CB8AC3E}">
        <p14:creationId xmlns:p14="http://schemas.microsoft.com/office/powerpoint/2010/main" val="10505254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EA19B8E0-47DD-49B7-8E48-79AFF6A03BDF}"/>
              </a:ext>
            </a:extLst>
          </p:cNvPr>
          <p:cNvSpPr txBox="1"/>
          <p:nvPr/>
        </p:nvSpPr>
        <p:spPr>
          <a:xfrm>
            <a:off x="1206500" y="609600"/>
            <a:ext cx="9982200" cy="4148508"/>
          </a:xfrm>
          <a:prstGeom prst="rect">
            <a:avLst/>
          </a:prstGeom>
          <a:noFill/>
        </p:spPr>
        <p:txBody>
          <a:bodyPr wrap="square" rtlCol="0">
            <a:spAutoFit/>
          </a:bodyPr>
          <a:lstStyle/>
          <a:p>
            <a:pPr>
              <a:lnSpc>
                <a:spcPct val="107000"/>
              </a:lnSpc>
              <a:spcAft>
                <a:spcPts val="800"/>
              </a:spcAft>
            </a:pPr>
            <a:r>
              <a:rPr lang="fr-F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DOC 19.     </a:t>
            </a:r>
            <a:r>
              <a:rPr lang="fr-F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Le numérique : le défi d’un langage universel mais  opaque, réservé à une élite ?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330200">
              <a:lnSpc>
                <a:spcPct val="107000"/>
              </a:lnSpc>
              <a:spcAft>
                <a:spcPts val="800"/>
              </a:spcAft>
            </a:pPr>
            <a:endParaRPr lang="fr-F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30200">
              <a:lnSpc>
                <a:spcPct val="107000"/>
              </a:lnSpc>
              <a:spcAft>
                <a:spcPts val="800"/>
              </a:spcAft>
            </a:pPr>
            <a:r>
              <a:rPr lang="fr-F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fr-FR" sz="1800" i="1" dirty="0">
                <a:effectLst/>
                <a:latin typeface="Calibri" panose="020F0502020204030204" pitchFamily="34" charset="0"/>
                <a:ea typeface="Calibri" panose="020F0502020204030204" pitchFamily="34" charset="0"/>
                <a:cs typeface="Times New Roman" panose="02020603050405020304" pitchFamily="18" charset="0"/>
              </a:rPr>
              <a:t>Le numérique , c’est </a:t>
            </a:r>
            <a:r>
              <a:rPr lang="fr-FR" sz="1800" i="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un langage universel qui s’impose à toutes les échelles de l’humanité.</a:t>
            </a:r>
            <a:r>
              <a:rPr lang="fr-FR" sz="1800" i="1" dirty="0">
                <a:effectLst/>
                <a:latin typeface="Calibri" panose="020F0502020204030204" pitchFamily="34" charset="0"/>
                <a:ea typeface="Calibri" panose="020F0502020204030204" pitchFamily="34" charset="0"/>
                <a:cs typeface="Times New Roman" panose="02020603050405020304" pitchFamily="18" charset="0"/>
              </a:rPr>
              <a:t> On n’en mesure mal les enjeux , une technologie qui nous dépasse (</a:t>
            </a:r>
            <a:r>
              <a:rPr lang="fr-FR" sz="18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R. Arénas, FCPE</a:t>
            </a:r>
            <a:r>
              <a:rPr lang="fr-FR" sz="1800" i="1" dirty="0">
                <a:effectLst/>
                <a:latin typeface="Calibri" panose="020F0502020204030204" pitchFamily="34" charset="0"/>
                <a:ea typeface="Calibri" panose="020F0502020204030204" pitchFamily="34" charset="0"/>
                <a:cs typeface="Times New Roman" panose="02020603050405020304" pitchFamily="18" charset="0"/>
              </a:rPr>
              <a:t>)</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330200">
              <a:lnSpc>
                <a:spcPct val="107000"/>
              </a:lnSpc>
              <a:spcAft>
                <a:spcPts val="800"/>
              </a:spcAft>
            </a:pPr>
            <a:r>
              <a:rPr lang="fr-FR" sz="1800" i="1" dirty="0">
                <a:effectLst/>
                <a:latin typeface="Calibri" panose="020F0502020204030204" pitchFamily="34" charset="0"/>
                <a:ea typeface="Calibri" panose="020F0502020204030204" pitchFamily="34" charset="0"/>
                <a:cs typeface="Times New Roman" panose="02020603050405020304" pitchFamily="18" charset="0"/>
              </a:rPr>
              <a:t>Le numérique ,n’est-il pas en train de devenir, par son opacité , </a:t>
            </a:r>
            <a:r>
              <a:rPr lang="fr-FR" sz="1800" i="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une chasse gardée pour des individus  hyper connectés (</a:t>
            </a:r>
            <a:r>
              <a:rPr lang="fr-FR" sz="1800" i="1" dirty="0">
                <a:effectLst/>
                <a:latin typeface="Calibri" panose="020F0502020204030204" pitchFamily="34" charset="0"/>
                <a:ea typeface="Calibri" panose="020F0502020204030204" pitchFamily="34" charset="0"/>
                <a:cs typeface="Times New Roman" panose="02020603050405020304" pitchFamily="18" charset="0"/>
              </a:rPr>
              <a:t>honnêtes ou  malhonnêtes) laissant  la grande majorité des gens en l’état de semi analphabètes , soumis, victimes de toutes les opacités et stratégies des grands opérateurs et manipulateurs de l’opinion .</a:t>
            </a:r>
            <a:r>
              <a:rPr lang="fr-FR" sz="18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D. Bucheton</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i="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L’apprentissage du numérique passe aussi avec ce qu’il y a derrière mon clavier</a:t>
            </a:r>
            <a:r>
              <a:rPr lang="fr-FR" sz="18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t>
            </a:r>
            <a:r>
              <a:rPr lang="fr-FR" sz="1800" i="1" dirty="0">
                <a:effectLst/>
                <a:latin typeface="Calibri" panose="020F0502020204030204" pitchFamily="34" charset="0"/>
                <a:ea typeface="Calibri" panose="020F0502020204030204" pitchFamily="34" charset="0"/>
                <a:cs typeface="Times New Roman" panose="02020603050405020304" pitchFamily="18" charset="0"/>
              </a:rPr>
              <a:t>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i="1" dirty="0">
                <a:effectLst/>
                <a:latin typeface="Calibri" panose="020F0502020204030204" pitchFamily="34" charset="0"/>
                <a:ea typeface="Calibri" panose="020F0502020204030204" pitchFamily="34" charset="0"/>
                <a:cs typeface="Times New Roman" panose="02020603050405020304" pitchFamily="18" charset="0"/>
              </a:rPr>
              <a:t>Les plans numériques se sont succédés mais pour un simple saupoudrage. Rien ou presque n’a été fait. Rien sur  ce que c’est que coder, faire un blog, gérer un site,  comprendre les outils les plus modernes qui </a:t>
            </a:r>
            <a:r>
              <a:rPr lang="fr-FR" sz="1800" i="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gomment le dedans de la machine et dont nous ne sommes pas conscients</a:t>
            </a:r>
            <a:r>
              <a:rPr lang="fr-FR" sz="1800" i="1" dirty="0">
                <a:effectLst/>
                <a:latin typeface="Calibri" panose="020F0502020204030204" pitchFamily="34" charset="0"/>
                <a:ea typeface="Calibri" panose="020F0502020204030204" pitchFamily="34" charset="0"/>
                <a:cs typeface="Times New Roman" panose="02020603050405020304" pitchFamily="18" charset="0"/>
              </a:rPr>
              <a:t> </a:t>
            </a:r>
            <a:r>
              <a:rPr lang="fr-FR" sz="18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Viviane </a:t>
            </a:r>
            <a:r>
              <a:rPr lang="fr-FR" sz="1800" i="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Youx</a:t>
            </a:r>
            <a:r>
              <a:rPr lang="fr-FR" sz="18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 Présidente AFEF.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ZoneTexte 2">
            <a:hlinkClick r:id="rId2" action="ppaction://hlinksldjump"/>
            <a:extLst>
              <a:ext uri="{FF2B5EF4-FFF2-40B4-BE49-F238E27FC236}">
                <a16:creationId xmlns:a16="http://schemas.microsoft.com/office/drawing/2014/main" id="{8E72500F-E713-4872-9D7D-8F913776BC6C}"/>
              </a:ext>
            </a:extLst>
          </p:cNvPr>
          <p:cNvSpPr txBox="1"/>
          <p:nvPr/>
        </p:nvSpPr>
        <p:spPr>
          <a:xfrm>
            <a:off x="0" y="6413435"/>
            <a:ext cx="3545840" cy="369332"/>
          </a:xfrm>
          <a:prstGeom prst="rect">
            <a:avLst/>
          </a:prstGeom>
          <a:solidFill>
            <a:schemeClr val="bg1">
              <a:lumMod val="95000"/>
            </a:schemeClr>
          </a:solidFill>
        </p:spPr>
        <p:txBody>
          <a:bodyPr wrap="square" rtlCol="0">
            <a:spAutoFit/>
          </a:bodyPr>
          <a:lstStyle/>
          <a:p>
            <a:r>
              <a:rPr lang="fr-FR" dirty="0"/>
              <a:t>Une vision éthique, humaniste….</a:t>
            </a:r>
          </a:p>
        </p:txBody>
      </p:sp>
    </p:spTree>
    <p:extLst>
      <p:ext uri="{BB962C8B-B14F-4D97-AF65-F5344CB8AC3E}">
        <p14:creationId xmlns:p14="http://schemas.microsoft.com/office/powerpoint/2010/main" val="3218984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97B3A881-81B9-4098-8FE2-4EC8BF3EC86B}"/>
              </a:ext>
            </a:extLst>
          </p:cNvPr>
          <p:cNvSpPr txBox="1"/>
          <p:nvPr/>
        </p:nvSpPr>
        <p:spPr>
          <a:xfrm>
            <a:off x="685800" y="35339"/>
            <a:ext cx="11455400" cy="6288003"/>
          </a:xfrm>
          <a:prstGeom prst="rect">
            <a:avLst/>
          </a:prstGeom>
          <a:noFill/>
        </p:spPr>
        <p:txBody>
          <a:bodyPr wrap="square" rtlCol="0">
            <a:spAutoFit/>
          </a:bodyPr>
          <a:lstStyle/>
          <a:p>
            <a:pPr>
              <a:lnSpc>
                <a:spcPct val="107000"/>
              </a:lnSpc>
              <a:spcAft>
                <a:spcPts val="800"/>
              </a:spcAft>
            </a:pPr>
            <a:r>
              <a:rPr lang="fr-F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les élèves  et le numérique ? Des problèmes urgents à résoudre</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6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Il existe encore peu de travaux scientifiques sur la manière dont le numérique transforme les comportements des élèves en situation  sociale et scolaire. Ils ont changé. </a:t>
            </a:r>
            <a:r>
              <a:rPr lang="fr-FR" sz="16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pPr>
            <a:r>
              <a:rPr lang="fr-FR"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Des conduites réflexes et non réflexives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200" i="1" dirty="0">
                <a:effectLst/>
                <a:latin typeface="Calibri" panose="020F0502020204030204" pitchFamily="34" charset="0"/>
                <a:ea typeface="Calibri" panose="020F0502020204030204" pitchFamily="34" charset="0"/>
                <a:cs typeface="Calibri" panose="020F0502020204030204" pitchFamily="34" charset="0"/>
              </a:rPr>
              <a:t>« L’extrême capacité  et rapidité de réactions et  communications parfois très émotives développe </a:t>
            </a:r>
            <a:r>
              <a:rPr lang="fr-FR" sz="1200" b="1" i="1"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des conduites « réflexes</a:t>
            </a:r>
            <a:r>
              <a:rPr lang="fr-FR" sz="1200" i="1"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 »  à l’opposé de  </a:t>
            </a:r>
            <a:r>
              <a:rPr lang="fr-FR" sz="1200" b="1" i="1"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toute réflexivité</a:t>
            </a:r>
            <a:r>
              <a:rPr lang="fr-FR" sz="1200" i="1"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  </a:t>
            </a:r>
            <a:r>
              <a:rPr lang="fr-FR" sz="1200" i="1" dirty="0">
                <a:effectLst/>
                <a:latin typeface="Calibri" panose="020F0502020204030204" pitchFamily="34" charset="0"/>
                <a:ea typeface="Calibri" panose="020F0502020204030204" pitchFamily="34" charset="0"/>
                <a:cs typeface="Calibri" panose="020F0502020204030204" pitchFamily="34" charset="0"/>
              </a:rPr>
              <a:t>demandant temps, distance, objectivation raisonnée. Il est urgent d’ avertir les élèves des effets de la viralité de   ces formes de pensées immédiates et sommaires sur les réseaux sociaux. » </a:t>
            </a:r>
            <a:r>
              <a:rPr lang="fr-FR" sz="1200" i="1"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P. Meirieu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2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Le statut de vérité scientifique des savoirs, comme leurs conditions de vérité s’efface.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200" i="1"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Une information fausse se  répand six fois plus vite qu’une vraie et touche six fois plus de gens</a:t>
            </a:r>
            <a:r>
              <a:rPr lang="fr-FR" sz="1200" dirty="0">
                <a:effectLst/>
                <a:latin typeface="Calibri" panose="020F0502020204030204" pitchFamily="34" charset="0"/>
                <a:ea typeface="Calibri" panose="020F0502020204030204" pitchFamily="34" charset="0"/>
                <a:cs typeface="Calibri" panose="020F0502020204030204" pitchFamily="34" charset="0"/>
              </a:rPr>
              <a:t>  (</a:t>
            </a:r>
            <a:r>
              <a:rPr lang="fr-FR" sz="1200" dirty="0">
                <a:solidFill>
                  <a:srgbClr val="4472C4"/>
                </a:solidFill>
                <a:effectLst/>
                <a:latin typeface="Calibri" panose="020F0502020204030204" pitchFamily="34" charset="0"/>
                <a:ea typeface="Calibri" panose="020F0502020204030204" pitchFamily="34" charset="0"/>
                <a:cs typeface="Calibri" panose="020F0502020204030204" pitchFamily="34" charset="0"/>
              </a:rPr>
              <a:t>Elise Lucet,  France inter 26 dec2020</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200" i="1" dirty="0">
                <a:effectLst/>
                <a:latin typeface="Calibri" panose="020F0502020204030204" pitchFamily="34" charset="0"/>
                <a:ea typeface="Calibri" panose="020F0502020204030204" pitchFamily="34" charset="0"/>
                <a:cs typeface="Calibri" panose="020F0502020204030204" pitchFamily="34" charset="0"/>
              </a:rPr>
              <a:t>Avec la mise sur le même plan (horizontalité)dans le Web  de toutes sortes d’informations, de connaissances , points de vue  et travaux scientifiques. Tout devient relatif et discutable</a:t>
            </a:r>
            <a:r>
              <a:rPr lang="fr-FR" sz="1200" i="1"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a:t>
            </a:r>
            <a:r>
              <a:rPr lang="fr-FR" sz="1200"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  ) </a:t>
            </a:r>
            <a:r>
              <a:rPr lang="fr-FR" sz="1200" dirty="0">
                <a:effectLst/>
                <a:latin typeface="Calibri" panose="020F0502020204030204" pitchFamily="34" charset="0"/>
                <a:ea typeface="Calibri" panose="020F0502020204030204" pitchFamily="34" charset="0"/>
                <a:cs typeface="Calibri" panose="020F0502020204030204" pitchFamily="34" charset="0"/>
              </a:rPr>
              <a:t>La hiérarchisation des informations  est à la main des moteurs de recherche qui mettent en évidence ce qui est le plus attractif et du coup </a:t>
            </a:r>
            <a:r>
              <a:rPr lang="fr-FR" sz="1200" dirty="0" err="1">
                <a:effectLst/>
                <a:latin typeface="Calibri" panose="020F0502020204030204" pitchFamily="34" charset="0"/>
                <a:ea typeface="Calibri" panose="020F0502020204030204" pitchFamily="34" charset="0"/>
                <a:cs typeface="Calibri" panose="020F0502020204030204" pitchFamily="34" charset="0"/>
              </a:rPr>
              <a:t>viral.</a:t>
            </a:r>
            <a:r>
              <a:rPr lang="fr-FR" sz="1200" dirty="0" err="1">
                <a:solidFill>
                  <a:srgbClr val="0070C0"/>
                </a:solidFill>
                <a:effectLst/>
                <a:latin typeface="Calibri" panose="020F0502020204030204" pitchFamily="34" charset="0"/>
                <a:ea typeface="Calibri" panose="020F0502020204030204" pitchFamily="34" charset="0"/>
                <a:cs typeface="Calibri" panose="020F0502020204030204" pitchFamily="34" charset="0"/>
              </a:rPr>
              <a:t>P</a:t>
            </a:r>
            <a:r>
              <a:rPr lang="fr-FR" sz="1200"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 Meirieu (sommet </a:t>
            </a:r>
            <a:r>
              <a:rPr lang="fr-FR" sz="1200" dirty="0" err="1">
                <a:solidFill>
                  <a:srgbClr val="0070C0"/>
                </a:solidFill>
                <a:effectLst/>
                <a:latin typeface="Calibri" panose="020F0502020204030204" pitchFamily="34" charset="0"/>
                <a:ea typeface="Calibri" panose="020F0502020204030204" pitchFamily="34" charset="0"/>
                <a:cs typeface="Calibri" panose="020F0502020204030204" pitchFamily="34" charset="0"/>
              </a:rPr>
              <a:t>alternumérique</a:t>
            </a:r>
            <a:r>
              <a:rPr lang="fr-FR" sz="1200" dirty="0">
                <a:effectLst/>
                <a:latin typeface="Calibri" panose="020F0502020204030204" pitchFamily="34" charset="0"/>
                <a:ea typeface="Calibri" panose="020F0502020204030204" pitchFamily="34" charset="0"/>
                <a:cs typeface="Calibri" panose="020F0502020204030204" pitchFamily="34" charset="0"/>
              </a:rPr>
              <a:t>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200" b="1" i="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Réseaux sociaux et réseaux d’apprentissage :</a:t>
            </a:r>
            <a:r>
              <a:rPr lang="fr-FR" sz="12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pas les mêmes compétences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200" i="1"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Il y a  confusion, chez les « digital natives » entre leur aptitude à surfer sur les réseaux et celles à utiliser les outils numériques pédagogiques qui ne sollicitent pas les mêmes compétences ni le même rapport à l’application : l</a:t>
            </a:r>
            <a:r>
              <a:rPr lang="fr-FR" sz="12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relation client suscitée par le fil d’actualité n’a rien à voir avec le rapport au savoir émancipateur dans lequel l’enseignant tient une place importante</a:t>
            </a:r>
            <a:r>
              <a:rPr lang="fr-FR"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R. </a:t>
            </a:r>
            <a:r>
              <a:rPr lang="fr-FR" sz="1200"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R .</a:t>
            </a:r>
            <a:r>
              <a:rPr lang="fr-FR" sz="1200" dirty="0">
                <a:solidFill>
                  <a:srgbClr val="4472C4"/>
                </a:solidFill>
                <a:effectLst/>
                <a:latin typeface="Calibri" panose="020F0502020204030204" pitchFamily="34" charset="0"/>
                <a:ea typeface="Calibri" panose="020F0502020204030204" pitchFamily="34" charset="0"/>
                <a:cs typeface="Calibri" panose="020F0502020204030204" pitchFamily="34" charset="0"/>
              </a:rPr>
              <a:t>Arénas  (</a:t>
            </a:r>
          </a:p>
          <a:p>
            <a:pPr algn="just">
              <a:lnSpc>
                <a:spcPct val="107000"/>
              </a:lnSpc>
              <a:spcAft>
                <a:spcPts val="800"/>
              </a:spcAft>
            </a:pPr>
            <a:r>
              <a:rPr lang="fr-FR" sz="12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Le rapport au savoir, à  l’autorité, à l’expertise ?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200" i="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la question de l’enseignant détenteur du savoir, est-ce que c’est encore tenable </a:t>
            </a:r>
            <a:r>
              <a:rPr lang="fr-FR" sz="1200" i="1" dirty="0">
                <a:effectLst/>
                <a:latin typeface="Calibri" panose="020F0502020204030204" pitchFamily="34" charset="0"/>
                <a:ea typeface="Calibri" panose="020F0502020204030204" pitchFamily="34" charset="0"/>
                <a:cs typeface="Times New Roman" panose="02020603050405020304" pitchFamily="18" charset="0"/>
              </a:rPr>
              <a:t>? Sur beaucoup de sujets : l’environnement, la santé…, personne ne maitrise ces savoirs-là. On l’a bien vu avec la pandémie, qui maitrise ? Personne. Et donc ça change le statut de l’expert et donc le rapport au savoir et la relation démocratique au savoir …... à des moments , l’enseignant i est le détenteur légitime du savoir  à d’autres  il va être accompagnateur, ou en retrait . …L’enseignant  doit savoir changer comme ça de casquette et de fonction. Il est quand même celui qui garantit un certain nombre de choses. Les valeurs en particulier et aussi certains savoirs. Il est celui qui fixe les orientations générales, il doit savoir quelles sont ses finalités où il veut aller</a:t>
            </a:r>
            <a:r>
              <a:rPr lang="fr-FR" sz="1200" dirty="0">
                <a:effectLst/>
                <a:latin typeface="Calibri" panose="020F0502020204030204" pitchFamily="34" charset="0"/>
                <a:ea typeface="Calibri" panose="020F0502020204030204" pitchFamily="34" charset="0"/>
                <a:cs typeface="Times New Roman" panose="02020603050405020304" pitchFamily="18" charset="0"/>
              </a:rPr>
              <a:t>. </a:t>
            </a:r>
            <a:r>
              <a:rPr lang="fr-FR" sz="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JM Lange, Professeur université de Montpellier</a:t>
            </a:r>
          </a:p>
          <a:p>
            <a:pPr algn="just">
              <a:lnSpc>
                <a:spcPct val="107000"/>
              </a:lnSpc>
              <a:spcAft>
                <a:spcPts val="800"/>
              </a:spcAft>
            </a:pPr>
            <a:r>
              <a:rPr lang="fr-FR" sz="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fr-FR"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Le net : fermeture ou ouverture sur le monde ?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200" i="1" dirty="0">
                <a:effectLst/>
                <a:latin typeface="Calibri" panose="020F0502020204030204" pitchFamily="34" charset="0"/>
                <a:ea typeface="Calibri" panose="020F0502020204030204" pitchFamily="34" charset="0"/>
                <a:cs typeface="Times New Roman" panose="02020603050405020304" pitchFamily="18" charset="0"/>
              </a:rPr>
              <a:t>Les deux : </a:t>
            </a:r>
            <a:r>
              <a:rPr lang="fr-FR" sz="1200" i="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le numérique permet la rencontre</a:t>
            </a:r>
            <a:r>
              <a:rPr lang="fr-FR" sz="1200" i="1" dirty="0">
                <a:effectLst/>
                <a:latin typeface="Calibri" panose="020F0502020204030204" pitchFamily="34" charset="0"/>
                <a:ea typeface="Calibri" panose="020F0502020204030204" pitchFamily="34" charset="0"/>
                <a:cs typeface="Times New Roman" panose="02020603050405020304" pitchFamily="18" charset="0"/>
              </a:rPr>
              <a:t> de l’autre, des solidarités, ou engagement  mondiaux (l’exemple  de Greta T. </a:t>
            </a:r>
            <a:r>
              <a:rPr lang="fr-FR" sz="1200" i="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mais il est aussi repli, enfermement dangereux sur des solidarités simplement identitaires, idéologiques</a:t>
            </a:r>
            <a:r>
              <a:rPr lang="fr-FR" sz="1200" i="1" dirty="0">
                <a:effectLst/>
                <a:latin typeface="Calibri" panose="020F0502020204030204" pitchFamily="34" charset="0"/>
                <a:ea typeface="Calibri" panose="020F0502020204030204" pitchFamily="34" charset="0"/>
                <a:cs typeface="Times New Roman" panose="02020603050405020304" pitchFamily="18" charset="0"/>
              </a:rPr>
              <a:t>. … C’est la mission de l’école  depuis F. De Buisson  d’agrandir le cercle de l’enfant pour lui permettre de se percevoir comme sujet d’un écosystème dont il responsable.	</a:t>
            </a:r>
            <a:r>
              <a:rPr lang="fr-FR" sz="1200" dirty="0">
                <a:effectLst/>
                <a:latin typeface="Calibri" panose="020F0502020204030204" pitchFamily="34" charset="0"/>
                <a:ea typeface="Calibri" panose="020F0502020204030204" pitchFamily="34" charset="0"/>
                <a:cs typeface="Times New Roman" panose="02020603050405020304" pitchFamily="18" charset="0"/>
              </a:rPr>
              <a:t>P. </a:t>
            </a:r>
            <a:r>
              <a:rPr lang="fr-FR" sz="1200"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Meirieu</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ZoneTexte 2">
            <a:hlinkClick r:id="rId2" action="ppaction://hlinksldjump"/>
            <a:extLst>
              <a:ext uri="{FF2B5EF4-FFF2-40B4-BE49-F238E27FC236}">
                <a16:creationId xmlns:a16="http://schemas.microsoft.com/office/drawing/2014/main" id="{CFD1E2F6-AB37-471F-8F7D-C0115D05E6E9}"/>
              </a:ext>
            </a:extLst>
          </p:cNvPr>
          <p:cNvSpPr txBox="1"/>
          <p:nvPr/>
        </p:nvSpPr>
        <p:spPr>
          <a:xfrm>
            <a:off x="0" y="6433755"/>
            <a:ext cx="3545840" cy="369332"/>
          </a:xfrm>
          <a:prstGeom prst="rect">
            <a:avLst/>
          </a:prstGeom>
          <a:solidFill>
            <a:schemeClr val="bg1">
              <a:lumMod val="95000"/>
            </a:schemeClr>
          </a:solidFill>
        </p:spPr>
        <p:txBody>
          <a:bodyPr wrap="square" rtlCol="0">
            <a:spAutoFit/>
          </a:bodyPr>
          <a:lstStyle/>
          <a:p>
            <a:r>
              <a:rPr lang="fr-FR" dirty="0"/>
              <a:t>Une vision éthique, humaniste….</a:t>
            </a:r>
          </a:p>
        </p:txBody>
      </p:sp>
    </p:spTree>
    <p:extLst>
      <p:ext uri="{BB962C8B-B14F-4D97-AF65-F5344CB8AC3E}">
        <p14:creationId xmlns:p14="http://schemas.microsoft.com/office/powerpoint/2010/main" val="17924529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D064361C-E328-43BD-86BB-84AB35F039F5}"/>
              </a:ext>
            </a:extLst>
          </p:cNvPr>
          <p:cNvSpPr txBox="1"/>
          <p:nvPr/>
        </p:nvSpPr>
        <p:spPr>
          <a:xfrm>
            <a:off x="834675" y="186028"/>
            <a:ext cx="11357325" cy="6354304"/>
          </a:xfrm>
          <a:prstGeom prst="rect">
            <a:avLst/>
          </a:prstGeom>
          <a:noFill/>
        </p:spPr>
        <p:txBody>
          <a:bodyPr wrap="square" rtlCol="0">
            <a:spAutoFit/>
          </a:bodyPr>
          <a:lstStyle/>
          <a:p>
            <a:pPr>
              <a:lnSpc>
                <a:spcPct val="107000"/>
              </a:lnSpc>
              <a:spcAft>
                <a:spcPts val="800"/>
              </a:spcAft>
            </a:pPr>
            <a:r>
              <a:rPr lang="fr-FR" sz="1400" b="1" dirty="0">
                <a:effectLst/>
                <a:latin typeface="Calibri" panose="020F0502020204030204" pitchFamily="34" charset="0"/>
                <a:ea typeface="Calibri" panose="020F0502020204030204" pitchFamily="34" charset="0"/>
                <a:cs typeface="Times New Roman" panose="02020603050405020304" pitchFamily="18" charset="0"/>
              </a:rPr>
              <a:t>DOC </a:t>
            </a:r>
            <a:r>
              <a:rPr lang="fr-FR" sz="1600" b="1" dirty="0">
                <a:effectLst/>
                <a:latin typeface="Calibri" panose="020F0502020204030204" pitchFamily="34" charset="0"/>
                <a:ea typeface="Calibri" panose="020F0502020204030204" pitchFamily="34" charset="0"/>
                <a:cs typeface="Times New Roman" panose="02020603050405020304" pitchFamily="18" charset="0"/>
              </a:rPr>
              <a:t>17    </a:t>
            </a:r>
            <a:r>
              <a:rPr lang="fr-FR"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Pas d’ usage du numérique sans  principes pédagogiques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L’ouverture des postures d’apprentissage des élèves, de la  motivation, la persévérance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dirty="0">
                <a:effectLst/>
                <a:latin typeface="Times New Roman" panose="02020603050405020304" pitchFamily="18" charset="0"/>
                <a:ea typeface="Calibri" panose="020F0502020204030204" pitchFamily="34" charset="0"/>
                <a:cs typeface="Times New Roman" panose="02020603050405020304" pitchFamily="18" charset="0"/>
              </a:rPr>
              <a:t>la diversité des outils numériques, des  situations de travail   en classe , hors la classe , en distanciel . favorise l’ouverture des postures d’apprentissage des élèves : </a:t>
            </a:r>
            <a:r>
              <a:rPr lang="fr-FR" sz="1400" b="1" dirty="0">
                <a:effectLst/>
                <a:latin typeface="Times New Roman" panose="02020603050405020304" pitchFamily="18" charset="0"/>
                <a:ea typeface="Calibri" panose="020F0502020204030204" pitchFamily="34" charset="0"/>
                <a:cs typeface="Times New Roman" panose="02020603050405020304" pitchFamily="18" charset="0"/>
              </a:rPr>
              <a:t>de passif simplement à l’écoute, l’élève devient plus actif, constructif, interactif. Il est plus motivé, plus persévérant, plus réflexif., plus responsables de leurs apprentissages</a:t>
            </a:r>
            <a:r>
              <a:rPr lang="fr-FR" sz="1400" dirty="0">
                <a:solidFill>
                  <a:srgbClr val="4472C4"/>
                </a:solidFill>
                <a:effectLst/>
                <a:latin typeface="Times New Roman" panose="02020603050405020304" pitchFamily="18" charset="0"/>
                <a:ea typeface="Calibri" panose="020F0502020204030204" pitchFamily="34" charset="0"/>
                <a:cs typeface="Times New Roman" panose="02020603050405020304" pitchFamily="18" charset="0"/>
              </a:rPr>
              <a:t>. (S. Boudon , formatrice,  ,Interlignes N¨50 juin 2020, </a:t>
            </a:r>
            <a:r>
              <a:rPr lang="fr-FR" sz="1400" i="1" dirty="0">
                <a:solidFill>
                  <a:srgbClr val="4472C4"/>
                </a:solidFill>
                <a:effectLst/>
                <a:latin typeface="Times New Roman" panose="02020603050405020304" pitchFamily="18" charset="0"/>
                <a:ea typeface="Calibri" panose="020F0502020204030204" pitchFamily="34" charset="0"/>
                <a:cs typeface="Times New Roman" panose="02020603050405020304" pitchFamily="18" charset="0"/>
              </a:rPr>
              <a:t>le numérique en lettres histoire géographie au lycée professionnel</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dirty="0">
                <a:effectLst/>
                <a:latin typeface="Times New Roman" panose="02020603050405020304" pitchFamily="18" charset="0"/>
                <a:ea typeface="Calibri" panose="020F0502020204030204" pitchFamily="34" charset="0"/>
                <a:cs typeface="Times New Roman" panose="02020603050405020304" pitchFamily="18" charset="0"/>
              </a:rPr>
              <a:t>La pédagogie corrige les effets négatifs du numérique, il devient alors un embrayeur motivant. Il  permet de faire des liens  multiples entre les élèves, les enseignants, les familles, le monde hors l’école ( </a:t>
            </a:r>
            <a:r>
              <a:rPr lang="fr-FR" sz="1400" dirty="0">
                <a:solidFill>
                  <a:srgbClr val="4472C4"/>
                </a:solidFill>
                <a:effectLst/>
                <a:latin typeface="Times New Roman" panose="02020603050405020304" pitchFamily="18" charset="0"/>
                <a:ea typeface="Calibri" panose="020F0502020204030204" pitchFamily="34" charset="0"/>
                <a:cs typeface="Times New Roman" panose="02020603050405020304" pitchFamily="18" charset="0"/>
              </a:rPr>
              <a:t>Mylène , professeure  de géographie en  collège, </a:t>
            </a:r>
          </a:p>
          <a:p>
            <a:pPr>
              <a:lnSpc>
                <a:spcPct val="107000"/>
              </a:lnSpc>
              <a:spcAft>
                <a:spcPts val="800"/>
              </a:spcAft>
            </a:pPr>
            <a:r>
              <a:rPr lang="fr-FR" sz="1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Des usages efficients fondés sur 7 principes et conditions : </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b="1" dirty="0">
                <a:effectLst/>
                <a:latin typeface="Times New Roman" panose="02020603050405020304" pitchFamily="18" charset="0"/>
                <a:ea typeface="Calibri" panose="020F0502020204030204" pitchFamily="34" charset="0"/>
                <a:cs typeface="Times New Roman" panose="02020603050405020304" pitchFamily="18" charset="0"/>
              </a:rPr>
              <a:t> 1) Principe fondateur : L’élève est une personne singulière, c’est  lui qui apprend . C’est un être </a:t>
            </a:r>
            <a:r>
              <a:rPr lang="fr-FR" sz="1400" dirty="0">
                <a:effectLst/>
                <a:latin typeface="Times New Roman" panose="02020603050405020304" pitchFamily="18" charset="0"/>
                <a:ea typeface="Calibri" panose="020F0502020204030204" pitchFamily="34" charset="0"/>
                <a:cs typeface="Times New Roman" panose="02020603050405020304" pitchFamily="18" charset="0"/>
              </a:rPr>
              <a:t>  de cœur , de corps, d’émotion , de langage,. Il a une histoire , des savoirs , une expérience de la vie . Ce n’est pas un  simple cerveau à  entraîner ou formater  .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dirty="0">
                <a:effectLst/>
                <a:latin typeface="Times New Roman" panose="02020603050405020304" pitchFamily="18" charset="0"/>
                <a:ea typeface="Calibri" panose="020F0502020204030204" pitchFamily="34" charset="0"/>
                <a:cs typeface="Times New Roman" panose="02020603050405020304" pitchFamily="18" charset="0"/>
              </a:rPr>
              <a:t>2)Les usages du numériques </a:t>
            </a:r>
            <a:r>
              <a:rPr lang="fr-FR" sz="1400" b="1" dirty="0">
                <a:effectLst/>
                <a:latin typeface="Times New Roman" panose="02020603050405020304" pitchFamily="18" charset="0"/>
                <a:ea typeface="Calibri" panose="020F0502020204030204" pitchFamily="34" charset="0"/>
                <a:cs typeface="Times New Roman" panose="02020603050405020304" pitchFamily="18" charset="0"/>
              </a:rPr>
              <a:t>fonctionnent quand les élèves y ont été longuement habitués et formés</a:t>
            </a:r>
            <a:r>
              <a:rPr lang="fr-FR" sz="1400" dirty="0">
                <a:effectLst/>
                <a:latin typeface="Times New Roman" panose="02020603050405020304" pitchFamily="18" charset="0"/>
                <a:ea typeface="Calibri" panose="020F0502020204030204" pitchFamily="34" charset="0"/>
                <a:cs typeface="Times New Roman" panose="02020603050405020304" pitchFamily="18" charset="0"/>
              </a:rPr>
              <a:t> ( ce qui explique l’échec partiel du distanciel pour certaines classes). La coopération comme l’autonomie s’apprennent , s’enseignent.(</a:t>
            </a:r>
            <a:r>
              <a:rPr lang="fr-FR" sz="14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Sophie Oury OCCE)</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dirty="0">
                <a:effectLst/>
                <a:latin typeface="Times New Roman" panose="02020603050405020304" pitchFamily="18" charset="0"/>
                <a:ea typeface="Calibri" panose="020F0502020204030204" pitchFamily="34" charset="0"/>
                <a:cs typeface="Times New Roman" panose="02020603050405020304" pitchFamily="18" charset="0"/>
              </a:rPr>
              <a:t>3)Un cadre </a:t>
            </a:r>
            <a:r>
              <a:rPr lang="fr-FR" sz="1400" b="1" dirty="0">
                <a:effectLst/>
                <a:latin typeface="Times New Roman" panose="02020603050405020304" pitchFamily="18" charset="0"/>
                <a:ea typeface="Calibri" panose="020F0502020204030204" pitchFamily="34" charset="0"/>
                <a:cs typeface="Times New Roman" panose="02020603050405020304" pitchFamily="18" charset="0"/>
              </a:rPr>
              <a:t>humain, coopératif,  des responsabilités</a:t>
            </a:r>
            <a:r>
              <a:rPr lang="fr-FR" sz="1400" dirty="0">
                <a:effectLst/>
                <a:latin typeface="Times New Roman" panose="02020603050405020304" pitchFamily="18" charset="0"/>
                <a:ea typeface="Calibri" panose="020F0502020204030204" pitchFamily="34" charset="0"/>
                <a:cs typeface="Times New Roman" panose="02020603050405020304" pitchFamily="18" charset="0"/>
              </a:rPr>
              <a:t> partagés, un plan de travail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b="1" dirty="0">
                <a:effectLst/>
                <a:latin typeface="Times New Roman" panose="02020603050405020304" pitchFamily="18" charset="0"/>
                <a:ea typeface="Calibri" panose="020F0502020204030204" pitchFamily="34" charset="0"/>
                <a:cs typeface="Times New Roman" panose="02020603050405020304" pitchFamily="18" charset="0"/>
              </a:rPr>
              <a:t>4)Des tâches complexes, des étude de cas, des situations problèmes</a:t>
            </a:r>
            <a:r>
              <a:rPr lang="fr-FR" sz="1400" dirty="0">
                <a:effectLst/>
                <a:latin typeface="Times New Roman" panose="02020603050405020304" pitchFamily="18" charset="0"/>
                <a:ea typeface="Calibri" panose="020F0502020204030204" pitchFamily="34" charset="0"/>
                <a:cs typeface="Times New Roman" panose="02020603050405020304" pitchFamily="18" charset="0"/>
              </a:rPr>
              <a:t> .(le travail en projet)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dirty="0">
                <a:effectLst/>
                <a:latin typeface="Times New Roman" panose="02020603050405020304" pitchFamily="18" charset="0"/>
                <a:ea typeface="Calibri" panose="020F0502020204030204" pitchFamily="34" charset="0"/>
                <a:cs typeface="Times New Roman" panose="02020603050405020304" pitchFamily="18" charset="0"/>
              </a:rPr>
              <a:t>5)Le croisement de </a:t>
            </a:r>
            <a:r>
              <a:rPr lang="fr-FR" sz="1400" b="1" dirty="0">
                <a:effectLst/>
                <a:latin typeface="Times New Roman" panose="02020603050405020304" pitchFamily="18" charset="0"/>
                <a:ea typeface="Calibri" panose="020F0502020204030204" pitchFamily="34" charset="0"/>
                <a:cs typeface="Times New Roman" panose="02020603050405020304" pitchFamily="18" charset="0"/>
              </a:rPr>
              <a:t>diverses activités cognitives, langagières nécessitant des usages divers  et multiples du numérique</a:t>
            </a:r>
            <a:r>
              <a:rPr lang="fr-FR" sz="1400" dirty="0">
                <a:effectLst/>
                <a:latin typeface="Times New Roman" panose="02020603050405020304" pitchFamily="18" charset="0"/>
                <a:ea typeface="Calibri" panose="020F0502020204030204" pitchFamily="34" charset="0"/>
                <a:cs typeface="Times New Roman" panose="02020603050405020304" pitchFamily="18" charset="0"/>
              </a:rPr>
              <a:t>   pour  collecter d, analyser des données, des informations, problématiser, rendre compte, débattre, éditer.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dirty="0">
                <a:effectLst/>
                <a:latin typeface="Times New Roman" panose="02020603050405020304" pitchFamily="18" charset="0"/>
                <a:ea typeface="Calibri" panose="020F0502020204030204" pitchFamily="34" charset="0"/>
                <a:cs typeface="Times New Roman" panose="02020603050405020304" pitchFamily="18" charset="0"/>
              </a:rPr>
              <a:t>6)L’ancrage dans </a:t>
            </a:r>
            <a:r>
              <a:rPr lang="fr-FR" sz="1400" i="1" dirty="0">
                <a:effectLst/>
                <a:latin typeface="Times New Roman" panose="02020603050405020304" pitchFamily="18" charset="0"/>
                <a:ea typeface="Calibri" panose="020F0502020204030204" pitchFamily="34" charset="0"/>
                <a:cs typeface="Times New Roman" panose="02020603050405020304" pitchFamily="18" charset="0"/>
              </a:rPr>
              <a:t>l’expérience, l’action , l’engagement citoyen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b="1" dirty="0">
                <a:effectLst/>
                <a:latin typeface="Times New Roman" panose="02020603050405020304" pitchFamily="18" charset="0"/>
                <a:ea typeface="Calibri" panose="020F0502020204030204" pitchFamily="34" charset="0"/>
                <a:cs typeface="Times New Roman" panose="02020603050405020304" pitchFamily="18" charset="0"/>
              </a:rPr>
              <a:t>7) Le travail collaboratif de plusieurs disciplines, la rencontre avec des acteurs éducatifs associatifs ou territoriaux</a:t>
            </a:r>
            <a:r>
              <a:rPr lang="fr-FR" sz="1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Synthèse de divers témoignages  de militants associatifs (OCCE, AFEF, GFEN, </a:t>
            </a:r>
            <a:r>
              <a:rPr lang="fr-FR" sz="1400" dirty="0" err="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CEMEAlors</a:t>
            </a:r>
            <a:r>
              <a:rPr lang="fr-FR" sz="14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du  deuxième débat du Sommet alter numérique</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ZoneTexte 2">
            <a:hlinkClick r:id="rId2" action="ppaction://hlinksldjump"/>
            <a:extLst>
              <a:ext uri="{FF2B5EF4-FFF2-40B4-BE49-F238E27FC236}">
                <a16:creationId xmlns:a16="http://schemas.microsoft.com/office/drawing/2014/main" id="{373FA904-8F90-407E-9BEC-3F96BC984094}"/>
              </a:ext>
            </a:extLst>
          </p:cNvPr>
          <p:cNvSpPr txBox="1"/>
          <p:nvPr/>
        </p:nvSpPr>
        <p:spPr>
          <a:xfrm>
            <a:off x="2407920" y="6488668"/>
            <a:ext cx="3545840" cy="369332"/>
          </a:xfrm>
          <a:prstGeom prst="rect">
            <a:avLst/>
          </a:prstGeom>
          <a:solidFill>
            <a:schemeClr val="bg1">
              <a:lumMod val="95000"/>
            </a:schemeClr>
          </a:solidFill>
        </p:spPr>
        <p:txBody>
          <a:bodyPr wrap="square" rtlCol="0">
            <a:spAutoFit/>
          </a:bodyPr>
          <a:lstStyle/>
          <a:p>
            <a:r>
              <a:rPr lang="fr-FR" dirty="0"/>
              <a:t>Une vision éthique, humaniste….</a:t>
            </a:r>
          </a:p>
        </p:txBody>
      </p:sp>
    </p:spTree>
    <p:extLst>
      <p:ext uri="{BB962C8B-B14F-4D97-AF65-F5344CB8AC3E}">
        <p14:creationId xmlns:p14="http://schemas.microsoft.com/office/powerpoint/2010/main" val="23301348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9AC29765-64FB-455F-A918-DC781AFC6240}"/>
              </a:ext>
            </a:extLst>
          </p:cNvPr>
          <p:cNvSpPr txBox="1"/>
          <p:nvPr/>
        </p:nvSpPr>
        <p:spPr>
          <a:xfrm>
            <a:off x="635431" y="774915"/>
            <a:ext cx="11344759" cy="5669757"/>
          </a:xfrm>
          <a:prstGeom prst="rect">
            <a:avLst/>
          </a:prstGeom>
          <a:noFill/>
        </p:spPr>
        <p:txBody>
          <a:bodyPr wrap="square" rtlCol="0">
            <a:spAutoFit/>
          </a:bodyPr>
          <a:lstStyle/>
          <a:p>
            <a:pPr marL="449580">
              <a:lnSpc>
                <a:spcPct val="107000"/>
              </a:lnSpc>
              <a:spcAft>
                <a:spcPts val="800"/>
              </a:spcAft>
            </a:pPr>
            <a:r>
              <a:rPr lang="fr-FR" dirty="0">
                <a:effectLst/>
                <a:latin typeface="Calibri" panose="020F0502020204030204" pitchFamily="34" charset="0"/>
                <a:ea typeface="Calibri" panose="020F0502020204030204" pitchFamily="34" charset="0"/>
                <a:cs typeface="Times New Roman" panose="02020603050405020304" pitchFamily="18" charset="0"/>
              </a:rPr>
              <a:t>DOC 16</a:t>
            </a:r>
            <a:r>
              <a:rPr lang="fr-FR"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Pour un usage éthique , humaniste, professionnel et culturel  du numérique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1798320" indent="449580">
              <a:lnSpc>
                <a:spcPct val="107000"/>
              </a:lnSpc>
              <a:spcAft>
                <a:spcPts val="800"/>
              </a:spcAft>
            </a:pPr>
            <a:r>
              <a:rPr lang="fr-FR"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six  défis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i="1" dirty="0">
                <a:effectLst/>
                <a:latin typeface="Calibri" panose="020F0502020204030204" pitchFamily="34" charset="0"/>
                <a:ea typeface="Calibri" panose="020F0502020204030204" pitchFamily="34" charset="0"/>
                <a:cs typeface="Times New Roman" panose="02020603050405020304" pitchFamily="18" charset="0"/>
              </a:rPr>
              <a:t>« Au parlement européen , les lobbies poussent à une simple vision marchande. Il  faut réaffirmer  les  valeurs que l’école française  a construites de longue date. Et se battre pour elles en urgence. »  </a:t>
            </a:r>
            <a:r>
              <a:rPr lang="fr-FR" sz="1200" i="1" dirty="0">
                <a:solidFill>
                  <a:srgbClr val="4472C4"/>
                </a:solidFill>
                <a:effectLst/>
                <a:latin typeface="Calibri" panose="020F0502020204030204" pitchFamily="34" charset="0"/>
                <a:ea typeface="Calibri" panose="020F0502020204030204" pitchFamily="34" charset="0"/>
                <a:cs typeface="Times New Roman" panose="02020603050405020304" pitchFamily="18" charset="0"/>
              </a:rPr>
              <a:t>Anne Sophie Pelletier député européenne, France insoumise </a:t>
            </a:r>
          </a:p>
          <a:p>
            <a:pPr>
              <a:lnSpc>
                <a:spcPct val="107000"/>
              </a:lnSpc>
              <a:spcAft>
                <a:spcPts val="800"/>
              </a:spcAft>
            </a:pPr>
            <a:r>
              <a:rPr lang="fr-FR" sz="12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1.</a:t>
            </a:r>
            <a:r>
              <a:rPr lang="fr-FR"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Non la marchandisation  des « communs » de l’école : outils, matériels, logiciels savoirs, formations. Un  détournement des finances publiques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i="1" dirty="0">
                <a:effectLst/>
                <a:latin typeface="Calibri" panose="020F0502020204030204" pitchFamily="34" charset="0"/>
                <a:ea typeface="Calibri" panose="020F0502020204030204" pitchFamily="34" charset="0"/>
                <a:cs typeface="Times New Roman" panose="02020603050405020304" pitchFamily="18" charset="0"/>
              </a:rPr>
              <a:t>Pronote, logiciel obligatoire dans tous les établissements pour le contrôle des contenus de cours, des notes, des présences,  </a:t>
            </a:r>
            <a:r>
              <a:rPr lang="fr-FR" sz="1200" i="1" dirty="0" err="1">
                <a:effectLst/>
                <a:latin typeface="Calibri" panose="020F0502020204030204" pitchFamily="34" charset="0"/>
                <a:ea typeface="Calibri" panose="020F0502020204030204" pitchFamily="34" charset="0"/>
                <a:cs typeface="Times New Roman" panose="02020603050405020304" pitchFamily="18" charset="0"/>
              </a:rPr>
              <a:t>etc</a:t>
            </a:r>
            <a:r>
              <a:rPr lang="fr-FR" sz="1200" i="1" dirty="0">
                <a:effectLst/>
                <a:latin typeface="Calibri" panose="020F0502020204030204" pitchFamily="34" charset="0"/>
                <a:ea typeface="Calibri" panose="020F0502020204030204" pitchFamily="34" charset="0"/>
                <a:cs typeface="Times New Roman" panose="02020603050405020304" pitchFamily="18" charset="0"/>
              </a:rPr>
              <a:t>  est  utilisé et payant dans tous les établissements. C’est une rente de situation qui est offerte à  une start up . Des logiciels plus performants et gratuits sont interdits (loi des marchés publics.) </a:t>
            </a:r>
            <a:r>
              <a:rPr lang="fr-FR" sz="1200" i="1" dirty="0">
                <a:solidFill>
                  <a:srgbClr val="4472C4"/>
                </a:solidFill>
                <a:effectLst/>
                <a:latin typeface="Calibri" panose="020F0502020204030204" pitchFamily="34" charset="0"/>
                <a:ea typeface="Calibri" panose="020F0502020204030204" pitchFamily="34" charset="0"/>
                <a:cs typeface="Times New Roman" panose="02020603050405020304" pitchFamily="18" charset="0"/>
              </a:rPr>
              <a:t>M </a:t>
            </a:r>
            <a:r>
              <a:rPr lang="fr-FR" sz="1200" i="1" dirty="0" err="1">
                <a:solidFill>
                  <a:srgbClr val="4472C4"/>
                </a:solidFill>
                <a:effectLst/>
                <a:latin typeface="Calibri" panose="020F0502020204030204" pitchFamily="34" charset="0"/>
                <a:ea typeface="Calibri" panose="020F0502020204030204" pitchFamily="34" charset="0"/>
                <a:cs typeface="Times New Roman" panose="02020603050405020304" pitchFamily="18" charset="0"/>
              </a:rPr>
              <a:t>Billières</a:t>
            </a:r>
            <a:r>
              <a:rPr lang="fr-FR" sz="1200" i="1" dirty="0">
                <a:solidFill>
                  <a:srgbClr val="4472C4"/>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fr-FR" sz="12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2. </a:t>
            </a:r>
            <a:r>
              <a:rPr lang="fr-FR"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Vigilance : les déchets du numérique polluent beaucoup</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i="1" dirty="0">
                <a:effectLst/>
                <a:latin typeface="Calibri" panose="020F0502020204030204" pitchFamily="34" charset="0"/>
                <a:ea typeface="Calibri" panose="020F0502020204030204" pitchFamily="34" charset="0"/>
                <a:cs typeface="Times New Roman" panose="02020603050405020304" pitchFamily="18" charset="0"/>
              </a:rPr>
              <a:t>Outre les déchets dus au matériel rapidement périmé, métaux rares,  batteries, on oublie  l’impact carbone du  numérique qui est très lourd </a:t>
            </a:r>
            <a:r>
              <a:rPr lang="fr-FR" sz="12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a:t>
            </a:r>
            <a:r>
              <a:rPr lang="fr-FR" sz="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A.S. Pelletier (CSN</a:t>
            </a:r>
            <a:r>
              <a:rPr lang="fr-FR" sz="1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3 </a:t>
            </a:r>
            <a:r>
              <a:rPr lang="fr-FR"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.Démocratisation, construction du « commun ».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i="1" dirty="0">
                <a:effectLst/>
                <a:latin typeface="Calibri" panose="020F0502020204030204" pitchFamily="34" charset="0"/>
                <a:ea typeface="Calibri" panose="020F0502020204030204" pitchFamily="34" charset="0"/>
                <a:cs typeface="Times New Roman" panose="02020603050405020304" pitchFamily="18" charset="0"/>
              </a:rPr>
              <a:t>La formation au numérique, doit avoir pour objectif la démocratisation de l’école : un accès facilité à la connaissance pour tous, une augmentation et ouverture sans précédents des connaissances : une élévation de l’intelligence collective. </a:t>
            </a:r>
            <a:r>
              <a:rPr lang="fr-FR" sz="1200" i="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D.Bucheton</a:t>
            </a:r>
            <a:r>
              <a:rPr lang="fr-FR" sz="12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 .La visée émancipatrice : une urgence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i="1" dirty="0">
                <a:effectLst/>
                <a:latin typeface="Calibri" panose="020F0502020204030204" pitchFamily="34" charset="0"/>
                <a:ea typeface="Calibri" panose="020F0502020204030204" pitchFamily="34" charset="0"/>
                <a:cs typeface="Times New Roman" panose="02020603050405020304" pitchFamily="18" charset="0"/>
              </a:rPr>
              <a:t>Le numérique est en mesure de favoriser l’émancipation : la capacité de questionner, penser par soi-même, avec et contre les autres, contre  les idées reçues , les endoctrinements en tous genre, les fake </a:t>
            </a:r>
            <a:r>
              <a:rPr lang="fr-FR" sz="1200" i="1" dirty="0" err="1">
                <a:effectLst/>
                <a:latin typeface="Calibri" panose="020F0502020204030204" pitchFamily="34" charset="0"/>
                <a:ea typeface="Calibri" panose="020F0502020204030204" pitchFamily="34" charset="0"/>
                <a:cs typeface="Times New Roman" panose="02020603050405020304" pitchFamily="18" charset="0"/>
              </a:rPr>
              <a:t>knews</a:t>
            </a:r>
            <a:r>
              <a:rPr lang="fr-FR" sz="1200" i="1" dirty="0">
                <a:effectLst/>
                <a:latin typeface="Calibri" panose="020F0502020204030204" pitchFamily="34" charset="0"/>
                <a:ea typeface="Calibri" panose="020F0502020204030204" pitchFamily="34" charset="0"/>
                <a:cs typeface="Times New Roman" panose="02020603050405020304" pitchFamily="18" charset="0"/>
              </a:rPr>
              <a:t> </a:t>
            </a:r>
            <a:r>
              <a:rPr lang="fr-FR" sz="12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D. Bucheton</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 .Solidarité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i="1" dirty="0">
                <a:effectLst/>
                <a:latin typeface="Calibri" panose="020F0502020204030204" pitchFamily="34" charset="0"/>
                <a:ea typeface="Calibri" panose="020F0502020204030204" pitchFamily="34" charset="0"/>
                <a:cs typeface="Times New Roman" panose="02020603050405020304" pitchFamily="18" charset="0"/>
              </a:rPr>
              <a:t>Les usages du numérique à l’école doivent  développer  la coopération la  solidarité, le développement de l’engagement , au service de tous, au service de l’humanité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6. Ouverture : se confronter au monde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i="1" dirty="0">
                <a:effectLst/>
                <a:latin typeface="Calibri" panose="020F0502020204030204" pitchFamily="34" charset="0"/>
                <a:ea typeface="Calibri" panose="020F0502020204030204" pitchFamily="34" charset="0"/>
                <a:cs typeface="Times New Roman" panose="02020603050405020304" pitchFamily="18" charset="0"/>
              </a:rPr>
              <a:t>« L’école en France  ne permet pas suffisamment aux élèves de se confronter au monde qui advient et à la maîtrise de ces outils qui ne sont pas nouveaux. En Islande, une nouvelle constitution a tété pensée et proposée au travers de face -book ! par des citoyens tirés au sort.  On en est loin ».</a:t>
            </a:r>
            <a:r>
              <a:rPr lang="fr-FR" sz="12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Rodrigo Arénas FCPE</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ZoneTexte 2">
            <a:hlinkClick r:id="rId2" action="ppaction://hlinksldjump"/>
            <a:extLst>
              <a:ext uri="{FF2B5EF4-FFF2-40B4-BE49-F238E27FC236}">
                <a16:creationId xmlns:a16="http://schemas.microsoft.com/office/drawing/2014/main" id="{6DB552A2-163F-4E3C-85F4-9831A7589469}"/>
              </a:ext>
            </a:extLst>
          </p:cNvPr>
          <p:cNvSpPr txBox="1"/>
          <p:nvPr/>
        </p:nvSpPr>
        <p:spPr>
          <a:xfrm>
            <a:off x="0" y="6423595"/>
            <a:ext cx="3545840" cy="369332"/>
          </a:xfrm>
          <a:prstGeom prst="rect">
            <a:avLst/>
          </a:prstGeom>
          <a:solidFill>
            <a:schemeClr val="bg1">
              <a:lumMod val="95000"/>
            </a:schemeClr>
          </a:solidFill>
        </p:spPr>
        <p:txBody>
          <a:bodyPr wrap="square" rtlCol="0">
            <a:spAutoFit/>
          </a:bodyPr>
          <a:lstStyle/>
          <a:p>
            <a:r>
              <a:rPr lang="fr-FR" dirty="0"/>
              <a:t>Une vision éthique, humaniste….</a:t>
            </a:r>
          </a:p>
        </p:txBody>
      </p:sp>
    </p:spTree>
    <p:extLst>
      <p:ext uri="{BB962C8B-B14F-4D97-AF65-F5344CB8AC3E}">
        <p14:creationId xmlns:p14="http://schemas.microsoft.com/office/powerpoint/2010/main" val="16663298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733F7AE3-70D4-469B-8671-05F10B5011CC}"/>
              </a:ext>
            </a:extLst>
          </p:cNvPr>
          <p:cNvSpPr txBox="1"/>
          <p:nvPr/>
        </p:nvSpPr>
        <p:spPr>
          <a:xfrm>
            <a:off x="993913" y="566530"/>
            <a:ext cx="10204174" cy="6050311"/>
          </a:xfrm>
          <a:prstGeom prst="rect">
            <a:avLst/>
          </a:prstGeom>
          <a:noFill/>
        </p:spPr>
        <p:txBody>
          <a:bodyPr wrap="square" rtlCol="0">
            <a:spAutoFit/>
          </a:bodyPr>
          <a:lstStyle/>
          <a:p>
            <a:pPr>
              <a:lnSpc>
                <a:spcPct val="107000"/>
              </a:lnSpc>
              <a:spcAft>
                <a:spcPts val="800"/>
              </a:spcAft>
            </a:pPr>
            <a:r>
              <a:rPr lang="fr-FR" sz="20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                      </a:t>
            </a:r>
            <a:r>
              <a:rPr lang="fr-FR" sz="2000" dirty="0">
                <a:effectLst/>
                <a:latin typeface="Calibri" panose="020F0502020204030204" pitchFamily="34" charset="0"/>
                <a:ea typeface="Calibri" panose="020F0502020204030204" pitchFamily="34" charset="0"/>
                <a:cs typeface="Arial" panose="020B0604020202020204" pitchFamily="34" charset="0"/>
              </a:rPr>
              <a:t>DOC 20.                </a:t>
            </a:r>
            <a:r>
              <a:rPr lang="fr-FR" sz="20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L’urgence d’une vraie formation  des enseignants </a:t>
            </a:r>
          </a:p>
          <a:p>
            <a:pPr>
              <a:lnSpc>
                <a:spcPct val="107000"/>
              </a:lnSpc>
              <a:spcAft>
                <a:spcPts val="800"/>
              </a:spcAft>
            </a:pPr>
            <a:endParaRPr lang="fr-FR" b="1"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endParaRPr lang="fr-FR"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Des représentations, usages professionnels à changer : un immense chantier pour la formation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i="1" dirty="0">
                <a:effectLst/>
                <a:latin typeface="Arial" panose="020B0604020202020204" pitchFamily="34" charset="0"/>
                <a:ea typeface="Calibri" panose="020F0502020204030204" pitchFamily="34" charset="0"/>
                <a:cs typeface="Times New Roman" panose="02020603050405020304" pitchFamily="18" charset="0"/>
              </a:rPr>
              <a:t>« Il faut une formation longue  qui interroge en profondeur ce que c’est que   la culture numérique, ses effets sur la société, ses pratiques et usages  à l’école, .Qui développe de multiples compétences numériques et pas simplement de la bureautique !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i="1" dirty="0">
                <a:effectLst/>
                <a:latin typeface="Arial" panose="020B0604020202020204" pitchFamily="34" charset="0"/>
                <a:ea typeface="Calibri" panose="020F0502020204030204" pitchFamily="34" charset="0"/>
                <a:cs typeface="Times New Roman" panose="02020603050405020304" pitchFamily="18" charset="0"/>
              </a:rPr>
              <a:t>L’informatique </a:t>
            </a:r>
            <a:r>
              <a:rPr lang="fr-FR" sz="1800" i="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a:t>
            </a:r>
            <a:r>
              <a:rPr lang="fr-FR" sz="1800" i="1" dirty="0">
                <a:effectLst/>
                <a:latin typeface="Arial" panose="020B0604020202020204" pitchFamily="34" charset="0"/>
                <a:ea typeface="Calibri" panose="020F0502020204030204" pitchFamily="34" charset="0"/>
                <a:cs typeface="Times New Roman" panose="02020603050405020304" pitchFamily="18" charset="0"/>
              </a:rPr>
              <a:t>c’est une pensée, une réflexion, il y a des recherches là-dessus</a:t>
            </a:r>
            <a:r>
              <a:rPr lang="fr-FR" sz="1800" b="1" i="1" dirty="0">
                <a:effectLst/>
                <a:latin typeface="Arial" panose="020B0604020202020204" pitchFamily="34" charset="0"/>
                <a:ea typeface="Calibri" panose="020F0502020204030204" pitchFamily="34" charset="0"/>
                <a:cs typeface="Times New Roman" panose="02020603050405020304" pitchFamily="18" charset="0"/>
              </a:rPr>
              <a:t> ,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1798320" indent="449580">
              <a:lnSpc>
                <a:spcPct val="107000"/>
              </a:lnSpc>
              <a:spcAft>
                <a:spcPts val="800"/>
              </a:spcAft>
            </a:pPr>
            <a:r>
              <a:rPr lang="fr-FR" sz="1800" b="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MB, professeur en lycée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1798320" indent="449580">
              <a:lnSpc>
                <a:spcPct val="107000"/>
              </a:lnSpc>
              <a:spcAft>
                <a:spcPts val="800"/>
              </a:spcAft>
            </a:pPr>
            <a:r>
              <a:rPr lang="fr-FR" sz="1800" b="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b="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Le numérique une reconfiguration des modes d’apprendre et d’enseigner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2247900" indent="449580">
              <a:lnSpc>
                <a:spcPct val="107000"/>
              </a:lnSpc>
              <a:spcAft>
                <a:spcPts val="800"/>
              </a:spcAft>
            </a:pPr>
            <a:r>
              <a:rPr lang="fr-FR" sz="1800" b="1" dirty="0">
                <a:effectLst/>
                <a:latin typeface="Arial" panose="020B0604020202020204" pitchFamily="34" charset="0"/>
                <a:ea typeface="Calibri" panose="020F0502020204030204" pitchFamily="34" charset="0"/>
                <a:cs typeface="Times New Roman" panose="02020603050405020304" pitchFamily="18" charset="0"/>
              </a:rPr>
              <a:t>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800" i="1" dirty="0">
                <a:effectLst/>
                <a:latin typeface="Arial" panose="020B0604020202020204" pitchFamily="34" charset="0"/>
                <a:ea typeface="Calibri" panose="020F0502020204030204" pitchFamily="34" charset="0"/>
                <a:cs typeface="Times New Roman" panose="02020603050405020304" pitchFamily="18" charset="0"/>
              </a:rPr>
              <a:t>Le numérique c’est, une reconfiguration de notre façon de percevoir le monde  et donc les modes de conception et d’organisation des apprentissages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2247900">
              <a:lnSpc>
                <a:spcPct val="107000"/>
              </a:lnSpc>
              <a:spcAft>
                <a:spcPts val="800"/>
              </a:spcAft>
            </a:pPr>
            <a:r>
              <a:rPr lang="fr-FR" sz="1800" b="1" dirty="0">
                <a:effectLst/>
                <a:latin typeface="Arial" panose="020B0604020202020204" pitchFamily="34" charset="0"/>
                <a:ea typeface="Calibri" panose="020F0502020204030204" pitchFamily="34" charset="0"/>
                <a:cs typeface="Times New Roman" panose="02020603050405020304" pitchFamily="18" charset="0"/>
              </a:rPr>
              <a:t>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2247900">
              <a:lnSpc>
                <a:spcPct val="107000"/>
              </a:lnSpc>
              <a:spcAft>
                <a:spcPts val="800"/>
              </a:spcAft>
            </a:pPr>
            <a:r>
              <a:rPr lang="fr-FR" sz="1800" b="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Education permanente 2019</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oneTexte 3">
            <a:hlinkClick r:id="rId2" action="ppaction://hlinksldjump"/>
            <a:extLst>
              <a:ext uri="{FF2B5EF4-FFF2-40B4-BE49-F238E27FC236}">
                <a16:creationId xmlns:a16="http://schemas.microsoft.com/office/drawing/2014/main" id="{33A51169-0C7A-41E3-B7DC-F9E68A51E61B}"/>
              </a:ext>
            </a:extLst>
          </p:cNvPr>
          <p:cNvSpPr txBox="1"/>
          <p:nvPr/>
        </p:nvSpPr>
        <p:spPr>
          <a:xfrm>
            <a:off x="0" y="6413434"/>
            <a:ext cx="1727200" cy="369332"/>
          </a:xfrm>
          <a:prstGeom prst="rect">
            <a:avLst/>
          </a:prstGeom>
          <a:solidFill>
            <a:schemeClr val="bg1">
              <a:lumMod val="95000"/>
            </a:schemeClr>
          </a:solidFill>
        </p:spPr>
        <p:txBody>
          <a:bodyPr wrap="square" rtlCol="0">
            <a:spAutoFit/>
          </a:bodyPr>
          <a:lstStyle/>
          <a:p>
            <a:r>
              <a:rPr lang="fr-FR" dirty="0"/>
              <a:t>SOS urgences</a:t>
            </a:r>
          </a:p>
        </p:txBody>
      </p:sp>
    </p:spTree>
    <p:extLst>
      <p:ext uri="{BB962C8B-B14F-4D97-AF65-F5344CB8AC3E}">
        <p14:creationId xmlns:p14="http://schemas.microsoft.com/office/powerpoint/2010/main" val="19707413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8D6A1819-E4C5-4CDC-BD5C-E62FFEBED4C2}"/>
              </a:ext>
            </a:extLst>
          </p:cNvPr>
          <p:cNvSpPr txBox="1"/>
          <p:nvPr/>
        </p:nvSpPr>
        <p:spPr>
          <a:xfrm>
            <a:off x="866273" y="160422"/>
            <a:ext cx="11117180" cy="5842433"/>
          </a:xfrm>
          <a:prstGeom prst="rect">
            <a:avLst/>
          </a:prstGeom>
          <a:noFill/>
        </p:spPr>
        <p:txBody>
          <a:bodyPr wrap="square" rtlCol="0">
            <a:spAutoFit/>
          </a:bodyPr>
          <a:lstStyle/>
          <a:p>
            <a:pPr algn="just">
              <a:lnSpc>
                <a:spcPct val="107000"/>
              </a:lnSpc>
              <a:spcAft>
                <a:spcPts val="800"/>
              </a:spcAft>
            </a:pPr>
            <a:r>
              <a:rPr lang="fr-FR" sz="1800" b="1"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 		Pas d’usage du numérique sans un réexamen des  conditions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800" b="1"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DOC 13		de travail des enseignants et des élèves</a:t>
            </a:r>
            <a:r>
              <a:rPr lang="fr-FR" sz="18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2247900" indent="449580" algn="just">
              <a:lnSpc>
                <a:spcPct val="107000"/>
              </a:lnSpc>
              <a:spcAft>
                <a:spcPts val="800"/>
              </a:spcAft>
            </a:pPr>
            <a:endParaRPr lang="fr-FR" sz="1200"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pPr>
            <a:r>
              <a:rPr lang="fr-FR" sz="1400" dirty="0">
                <a:latin typeface="Arial" panose="020B0604020202020204" pitchFamily="34" charset="0"/>
                <a:ea typeface="Calibri" panose="020F0502020204030204" pitchFamily="34" charset="0"/>
                <a:cs typeface="Times New Roman" panose="02020603050405020304" pitchFamily="18" charset="0"/>
              </a:rPr>
              <a:t>        En premier lieu </a:t>
            </a:r>
            <a:r>
              <a:rPr lang="fr-FR" sz="1400" dirty="0">
                <a:solidFill>
                  <a:srgbClr val="FF0000"/>
                </a:solidFill>
                <a:latin typeface="Arial" panose="020B0604020202020204" pitchFamily="34" charset="0"/>
                <a:ea typeface="Calibri" panose="020F0502020204030204" pitchFamily="34" charset="0"/>
                <a:cs typeface="Times New Roman" panose="02020603050405020304" pitchFamily="18" charset="0"/>
              </a:rPr>
              <a:t>le </a:t>
            </a:r>
            <a:r>
              <a:rPr lang="fr-FR" sz="1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droit à la déconnexion </a:t>
            </a:r>
            <a:r>
              <a:rPr lang="fr-FR" sz="1400" dirty="0">
                <a:effectLst/>
                <a:latin typeface="Arial" panose="020B0604020202020204" pitchFamily="34" charset="0"/>
                <a:ea typeface="Calibri" panose="020F0502020204030204" pitchFamily="34" charset="0"/>
                <a:cs typeface="Times New Roman" panose="02020603050405020304" pitchFamily="18" charset="0"/>
              </a:rPr>
              <a:t>à certaines heures : éviter épuisement, burn-out,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800"/>
              </a:spcAft>
            </a:pPr>
            <a:r>
              <a:rPr lang="fr-FR" sz="1400" dirty="0">
                <a:effectLst/>
                <a:latin typeface="Arial" panose="020B0604020202020204" pitchFamily="34" charset="0"/>
                <a:ea typeface="Calibri" panose="020F0502020204030204" pitchFamily="34" charset="0"/>
                <a:cs typeface="Times New Roman" panose="02020603050405020304" pitchFamily="18" charset="0"/>
              </a:rPr>
              <a:t>chez les enseignants et l'ensemble des personnels d'éducation et élèves.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2247900" algn="just">
              <a:lnSpc>
                <a:spcPct val="107000"/>
              </a:lnSpc>
              <a:spcAft>
                <a:spcPts val="800"/>
              </a:spcAft>
            </a:pPr>
            <a:r>
              <a:rPr lang="fr-FR" sz="1400" dirty="0">
                <a:effectLst/>
                <a:latin typeface="Arial" panose="020B0604020202020204" pitchFamily="34" charset="0"/>
                <a:ea typeface="Calibri" panose="020F0502020204030204" pitchFamily="34" charset="0"/>
                <a:cs typeface="Times New Roman" panose="02020603050405020304" pitchFamily="18" charset="0"/>
              </a:rPr>
              <a: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400" dirty="0">
                <a:effectLst/>
                <a:latin typeface="Arial" panose="020B0604020202020204" pitchFamily="34" charset="0"/>
                <a:ea typeface="Calibri" panose="020F0502020204030204" pitchFamily="34" charset="0"/>
                <a:cs typeface="Times New Roman" panose="02020603050405020304" pitchFamily="18" charset="0"/>
              </a:rPr>
              <a:t>      Le paiement des </a:t>
            </a:r>
            <a:r>
              <a:rPr lang="fr-FR" sz="1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forfaits téléphoniques </a:t>
            </a:r>
            <a:r>
              <a:rPr lang="fr-FR" sz="1400" dirty="0">
                <a:effectLst/>
                <a:latin typeface="Arial" panose="020B0604020202020204" pitchFamily="34" charset="0"/>
                <a:ea typeface="Calibri" panose="020F0502020204030204" pitchFamily="34" charset="0"/>
                <a:cs typeface="Times New Roman" panose="02020603050405020304" pitchFamily="18" charset="0"/>
              </a:rPr>
              <a:t>et internet, la fourniture et la </a:t>
            </a:r>
            <a:r>
              <a:rPr lang="fr-FR" sz="1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maintenance </a:t>
            </a:r>
            <a:r>
              <a:rPr lang="fr-FR" sz="1400" dirty="0">
                <a:effectLst/>
                <a:latin typeface="Arial" panose="020B0604020202020204" pitchFamily="34" charset="0"/>
                <a:ea typeface="Calibri" panose="020F0502020204030204" pitchFamily="34" charset="0"/>
                <a:cs typeface="Times New Roman" panose="02020603050405020304" pitchFamily="18" charset="0"/>
              </a:rPr>
              <a:t>d’un bon matériel</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400" dirty="0">
                <a:effectLst/>
                <a:latin typeface="Arial" panose="020B0604020202020204" pitchFamily="34" charset="0"/>
                <a:ea typeface="Calibri" panose="020F0502020204030204" pitchFamily="34" charset="0"/>
                <a:cs typeface="Times New Roman" panose="02020603050405020304" pitchFamily="18" charset="0"/>
              </a:rPr>
              <a:t>          autant pour les enseignants que pour les élèves.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pPr>
            <a:r>
              <a:rPr lang="fr-FR" sz="1400" b="1" dirty="0">
                <a:latin typeface="Arial" panose="020B0604020202020204" pitchFamily="34" charset="0"/>
                <a:ea typeface="Calibri" panose="020F0502020204030204" pitchFamily="34" charset="0"/>
                <a:cs typeface="Times New Roman" panose="02020603050405020304" pitchFamily="18" charset="0"/>
              </a:rPr>
              <a:t>       La </a:t>
            </a:r>
            <a:r>
              <a:rPr lang="fr-FR" sz="1400" b="1" dirty="0">
                <a:effectLst/>
                <a:latin typeface="Arial" panose="020B0604020202020204" pitchFamily="34" charset="0"/>
                <a:ea typeface="Calibri" panose="020F0502020204030204" pitchFamily="34" charset="0"/>
                <a:cs typeface="Times New Roman" panose="02020603050405020304" pitchFamily="18" charset="0"/>
              </a:rPr>
              <a:t>publication claire et contrôlée </a:t>
            </a:r>
            <a:r>
              <a:rPr lang="fr-FR" sz="1400" b="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des usages  qui sont faits des données</a:t>
            </a:r>
            <a:r>
              <a:rPr lang="fr-FR" sz="1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a:t>
            </a:r>
            <a:r>
              <a:rPr lang="fr-FR" sz="1400" dirty="0">
                <a:effectLst/>
                <a:latin typeface="Arial" panose="020B0604020202020204" pitchFamily="34" charset="0"/>
                <a:ea typeface="Calibri" panose="020F0502020204030204" pitchFamily="34" charset="0"/>
                <a:cs typeface="Times New Roman" panose="02020603050405020304" pitchFamily="18" charset="0"/>
              </a:rPr>
              <a:t>collectées sur les personnels, les élèves, leurs niveaux, langue parlée, leur point de vue, leurs familles</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pP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r>
              <a:rPr lang="fr-FR" sz="1400" dirty="0">
                <a:effectLst/>
                <a:latin typeface="Arial" panose="020B0604020202020204" pitchFamily="34" charset="0"/>
                <a:ea typeface="Calibri" panose="020F0502020204030204" pitchFamily="34" charset="0"/>
                <a:cs typeface="Times New Roman" panose="02020603050405020304" pitchFamily="18" charset="0"/>
              </a:rPr>
              <a:t>La possibilité d’utiliser au contraire des </a:t>
            </a:r>
            <a:r>
              <a:rPr lang="fr-FR" sz="1400" b="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outils en licence libre fabriqués </a:t>
            </a:r>
            <a:r>
              <a:rPr lang="fr-FR" sz="1400" b="1" dirty="0">
                <a:effectLst/>
                <a:latin typeface="Arial" panose="020B0604020202020204" pitchFamily="34" charset="0"/>
                <a:ea typeface="Calibri" panose="020F0502020204030204" pitchFamily="34" charset="0"/>
                <a:cs typeface="Times New Roman" panose="02020603050405020304" pitchFamily="18" charset="0"/>
              </a:rPr>
              <a:t>par des professionnels de l’enseignement.</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pPr>
            <a:r>
              <a:rPr lang="fr-FR" sz="1400" b="1" dirty="0">
                <a:effectLst/>
                <a:latin typeface="Arial Nova" panose="020B0504020202020204" pitchFamily="34" charset="0"/>
                <a:ea typeface="Calibri" panose="020F0502020204030204" pitchFamily="34" charset="0"/>
                <a:cs typeface="Times New Roman" panose="02020603050405020304" pitchFamily="18" charset="0"/>
              </a:rPr>
              <a:t> </a:t>
            </a:r>
            <a:endParaRPr lang="fr-FR"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pPr>
            <a:r>
              <a:rPr lang="fr-FR" sz="1400" b="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Des espaces, des temps dédiés</a:t>
            </a:r>
            <a:r>
              <a:rPr lang="fr-FR" sz="1400" dirty="0">
                <a:effectLst/>
                <a:latin typeface="Arial" panose="020B0604020202020204" pitchFamily="34" charset="0"/>
                <a:ea typeface="Calibri" panose="020F0502020204030204" pitchFamily="34" charset="0"/>
                <a:cs typeface="Times New Roman" panose="02020603050405020304" pitchFamily="18" charset="0"/>
              </a:rPr>
              <a:t>,   pour mettre en place du travail collaboratif avec les collègues, avec des partenaires extérieurs, avec les familles.</a:t>
            </a:r>
          </a:p>
          <a:p>
            <a:pPr lvl="0">
              <a:lnSpc>
                <a:spcPct val="107000"/>
              </a:lnSpc>
            </a:pPr>
            <a:r>
              <a:rPr lang="fr-FR" sz="1400" b="1" dirty="0">
                <a:latin typeface="Arial" panose="020B0604020202020204" pitchFamily="34" charset="0"/>
                <a:ea typeface="Calibri" panose="020F0502020204030204" pitchFamily="34" charset="0"/>
                <a:cs typeface="Times New Roman" panose="02020603050405020304" pitchFamily="18" charset="0"/>
              </a:rPr>
              <a:t>       </a:t>
            </a:r>
          </a:p>
          <a:p>
            <a:pPr lvl="0">
              <a:lnSpc>
                <a:spcPct val="107000"/>
              </a:lnSpc>
            </a:pPr>
            <a:r>
              <a:rPr lang="fr-FR" sz="1400" b="1" dirty="0">
                <a:effectLst/>
                <a:latin typeface="Arial" panose="020B0604020202020204" pitchFamily="34" charset="0"/>
                <a:ea typeface="Calibri" panose="020F0502020204030204" pitchFamily="34" charset="0"/>
                <a:cs typeface="Times New Roman" panose="02020603050405020304" pitchFamily="18" charset="0"/>
              </a:rPr>
              <a:t>        </a:t>
            </a:r>
            <a:r>
              <a:rPr lang="fr-FR" sz="1400" b="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Des investissements  en matériel, locaux </a:t>
            </a:r>
            <a:r>
              <a:rPr lang="fr-FR" sz="1400" b="1" dirty="0">
                <a:effectLst/>
                <a:latin typeface="Arial" panose="020B0604020202020204" pitchFamily="34" charset="0"/>
                <a:ea typeface="Calibri" panose="020F0502020204030204" pitchFamily="34" charset="0"/>
                <a:cs typeface="Times New Roman" panose="02020603050405020304" pitchFamily="18" charset="0"/>
              </a:rPr>
              <a:t> adaptés au travail collaboratif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p>
          <a:p>
            <a:pPr lvl="0">
              <a:lnSpc>
                <a:spcPct val="107000"/>
              </a:lnSpc>
              <a:spcAft>
                <a:spcPts val="800"/>
              </a:spcAft>
            </a:pPr>
            <a:r>
              <a:rPr lang="fr-FR" sz="1400" b="1" dirty="0">
                <a:effectLst/>
                <a:latin typeface="Arial" panose="020B0604020202020204" pitchFamily="34" charset="0"/>
                <a:ea typeface="Calibri" panose="020F0502020204030204" pitchFamily="34" charset="0"/>
                <a:cs typeface="Times New Roman" panose="02020603050405020304" pitchFamily="18" charset="0"/>
              </a:rPr>
              <a:t>       </a:t>
            </a:r>
            <a:r>
              <a:rPr lang="fr-FR" sz="1400" b="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Des  ingénieurs informaticiens  et formateurs compétents</a:t>
            </a:r>
            <a:r>
              <a:rPr lang="fr-FR" sz="1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a:t>
            </a:r>
            <a:r>
              <a:rPr lang="fr-FR" sz="1400" dirty="0">
                <a:effectLst/>
                <a:latin typeface="Arial" panose="020B0604020202020204" pitchFamily="34" charset="0"/>
                <a:ea typeface="Calibri" panose="020F0502020204030204" pitchFamily="34" charset="0"/>
                <a:cs typeface="Times New Roman" panose="02020603050405020304" pitchFamily="18" charset="0"/>
              </a:rPr>
              <a:t>dans les      établissement pour accompagner les transformations numériques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3" name="ZoneTexte 2">
            <a:hlinkClick r:id="rId2" action="ppaction://hlinksldjump"/>
            <a:extLst>
              <a:ext uri="{FF2B5EF4-FFF2-40B4-BE49-F238E27FC236}">
                <a16:creationId xmlns:a16="http://schemas.microsoft.com/office/drawing/2014/main" id="{F77DDF88-1BEB-4B1A-B3E3-7AA02C31FC97}"/>
              </a:ext>
            </a:extLst>
          </p:cNvPr>
          <p:cNvSpPr txBox="1"/>
          <p:nvPr/>
        </p:nvSpPr>
        <p:spPr>
          <a:xfrm>
            <a:off x="0" y="6423594"/>
            <a:ext cx="1727200" cy="369332"/>
          </a:xfrm>
          <a:prstGeom prst="rect">
            <a:avLst/>
          </a:prstGeom>
          <a:solidFill>
            <a:schemeClr val="bg1">
              <a:lumMod val="95000"/>
            </a:schemeClr>
          </a:solidFill>
        </p:spPr>
        <p:txBody>
          <a:bodyPr wrap="square" rtlCol="0">
            <a:spAutoFit/>
          </a:bodyPr>
          <a:lstStyle/>
          <a:p>
            <a:r>
              <a:rPr lang="fr-FR" dirty="0"/>
              <a:t>SOS urgences</a:t>
            </a:r>
          </a:p>
        </p:txBody>
      </p:sp>
    </p:spTree>
    <p:extLst>
      <p:ext uri="{BB962C8B-B14F-4D97-AF65-F5344CB8AC3E}">
        <p14:creationId xmlns:p14="http://schemas.microsoft.com/office/powerpoint/2010/main" val="2285175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D738C50-A89D-462C-8A95-AA414E806BA3}"/>
              </a:ext>
            </a:extLst>
          </p:cNvPr>
          <p:cNvSpPr txBox="1"/>
          <p:nvPr/>
        </p:nvSpPr>
        <p:spPr>
          <a:xfrm>
            <a:off x="1184225" y="834886"/>
            <a:ext cx="10504192" cy="5816977"/>
          </a:xfrm>
          <a:prstGeom prst="rect">
            <a:avLst/>
          </a:prstGeom>
          <a:noFill/>
        </p:spPr>
        <p:txBody>
          <a:bodyPr wrap="square" rtlCol="0">
            <a:spAutoFit/>
          </a:bodyPr>
          <a:lstStyle/>
          <a:p>
            <a:r>
              <a:rPr lang="fr-FR" sz="2800" dirty="0">
                <a:solidFill>
                  <a:srgbClr val="FF0000"/>
                </a:solidFill>
              </a:rPr>
              <a:t> </a:t>
            </a:r>
            <a:r>
              <a:rPr lang="fr-FR" sz="2800" b="1" dirty="0">
                <a:solidFill>
                  <a:srgbClr val="FF0000"/>
                </a:solidFill>
              </a:rPr>
              <a:t>Doc 21 </a:t>
            </a:r>
            <a:r>
              <a:rPr lang="fr-FR" sz="3200" b="1" dirty="0">
                <a:solidFill>
                  <a:srgbClr val="FF0000"/>
                </a:solidFill>
              </a:rPr>
              <a:t>: 	L’urgence de  recherches collaboratives</a:t>
            </a:r>
          </a:p>
          <a:p>
            <a:endParaRPr lang="fr-FR" sz="2800" dirty="0">
              <a:solidFill>
                <a:srgbClr val="FF0000"/>
              </a:solidFill>
            </a:endParaRPr>
          </a:p>
          <a:p>
            <a:r>
              <a:rPr lang="fr-FR" sz="2400" dirty="0">
                <a:solidFill>
                  <a:srgbClr val="7030A0"/>
                </a:solidFill>
              </a:rPr>
              <a:t>Une vraie révolution des pratiques enseignantes est en route , il est urgent de l’accompagner par la recherche et la grande diversité des points de vue et expériences  de tous les  acteurs concernés </a:t>
            </a:r>
          </a:p>
          <a:p>
            <a:endParaRPr lang="fr-FR" sz="2400" dirty="0">
              <a:solidFill>
                <a:srgbClr val="7030A0"/>
              </a:solidFill>
            </a:endParaRPr>
          </a:p>
          <a:p>
            <a:r>
              <a:rPr lang="fr-FR" sz="1800" dirty="0"/>
              <a:t>Les usages du numérique  à  l’école ont amené à  bouleverser l’ensemble des  composantes des  formes scolaires traditionnelles </a:t>
            </a:r>
            <a:r>
              <a:rPr lang="fr-FR" sz="1800" b="1" dirty="0"/>
              <a:t>: Tout bouge </a:t>
            </a:r>
            <a:r>
              <a:rPr lang="fr-FR" sz="1800" dirty="0"/>
              <a:t>: Les relations interpersonnelles entre élèves, , les formes de l’écrit, de la lecture,  le statuts des savoirs, les espaces ,  la relation éducative , le temps  en présentiel , en distanciel, les  outils et supports d’apprentissage, formes d’évaluation , ouverture de l’école sur le monde, </a:t>
            </a:r>
          </a:p>
          <a:p>
            <a:r>
              <a:rPr lang="fr-FR" sz="1800" dirty="0"/>
              <a:t>les formes d’évaluation, ETC., et par-dessus tout les projets sociétaux  et éducatifs qui sous tendent  cette révolution en cours. </a:t>
            </a:r>
            <a:endParaRPr lang="fr-FR" sz="3200" dirty="0"/>
          </a:p>
          <a:p>
            <a:r>
              <a:rPr lang="fr-FR" dirty="0">
                <a:solidFill>
                  <a:srgbClr val="FF0000"/>
                </a:solidFill>
              </a:rPr>
              <a:t>Un énorme chantier de recherche  :</a:t>
            </a:r>
            <a:r>
              <a:rPr lang="fr-FR" b="1" dirty="0"/>
              <a:t>Des dispositifs collaboratifs de recherche  sur le terrain ,</a:t>
            </a:r>
          </a:p>
          <a:p>
            <a:r>
              <a:rPr lang="fr-FR" dirty="0"/>
              <a:t>l’expérience partagée de chercheurs, formateurs, enseignants ,  élèves, techniciens du numérique,  cadres institutionnels </a:t>
            </a:r>
            <a:r>
              <a:rPr lang="fr-FR" dirty="0" err="1"/>
              <a:t>etc</a:t>
            </a:r>
            <a:r>
              <a:rPr lang="fr-FR" dirty="0"/>
              <a:t> </a:t>
            </a:r>
          </a:p>
          <a:p>
            <a:r>
              <a:rPr lang="fr-FR" b="1" dirty="0"/>
              <a:t>Le croisement de divers champs théoriques </a:t>
            </a:r>
            <a:r>
              <a:rPr lang="fr-FR" dirty="0"/>
              <a:t>: sciences de l’éducation, sciences cognitives, psychologie sociale, sociologie de l’école, sciences t politique  </a:t>
            </a:r>
          </a:p>
          <a:p>
            <a:r>
              <a:rPr lang="fr-FR" dirty="0" err="1">
                <a:solidFill>
                  <a:srgbClr val="0070C0"/>
                </a:solidFill>
              </a:rPr>
              <a:t>D.Bucheton</a:t>
            </a:r>
            <a:r>
              <a:rPr lang="fr-FR" dirty="0">
                <a:solidFill>
                  <a:srgbClr val="0070C0"/>
                </a:solidFill>
              </a:rPr>
              <a:t> , laboratoire de recherche LIRDEF Montpellier</a:t>
            </a:r>
          </a:p>
        </p:txBody>
      </p:sp>
      <p:sp>
        <p:nvSpPr>
          <p:cNvPr id="4" name="ZoneTexte 3">
            <a:hlinkClick r:id="rId2" action="ppaction://hlinksldjump"/>
            <a:extLst>
              <a:ext uri="{FF2B5EF4-FFF2-40B4-BE49-F238E27FC236}">
                <a16:creationId xmlns:a16="http://schemas.microsoft.com/office/drawing/2014/main" id="{B64A3B85-2C47-4267-9370-04AF142D2662}"/>
              </a:ext>
            </a:extLst>
          </p:cNvPr>
          <p:cNvSpPr txBox="1"/>
          <p:nvPr/>
        </p:nvSpPr>
        <p:spPr>
          <a:xfrm>
            <a:off x="0" y="6423594"/>
            <a:ext cx="1727200" cy="369332"/>
          </a:xfrm>
          <a:prstGeom prst="rect">
            <a:avLst/>
          </a:prstGeom>
          <a:solidFill>
            <a:schemeClr val="bg1">
              <a:lumMod val="95000"/>
            </a:schemeClr>
          </a:solidFill>
        </p:spPr>
        <p:txBody>
          <a:bodyPr wrap="square" rtlCol="0">
            <a:spAutoFit/>
          </a:bodyPr>
          <a:lstStyle/>
          <a:p>
            <a:r>
              <a:rPr lang="fr-FR" dirty="0"/>
              <a:t>SOS urgences</a:t>
            </a:r>
          </a:p>
        </p:txBody>
      </p:sp>
    </p:spTree>
    <p:extLst>
      <p:ext uri="{BB962C8B-B14F-4D97-AF65-F5344CB8AC3E}">
        <p14:creationId xmlns:p14="http://schemas.microsoft.com/office/powerpoint/2010/main" val="1679622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DD83AA5-7848-4FA0-BD52-E44471883FA7}"/>
              </a:ext>
            </a:extLst>
          </p:cNvPr>
          <p:cNvSpPr txBox="1"/>
          <p:nvPr/>
        </p:nvSpPr>
        <p:spPr>
          <a:xfrm>
            <a:off x="842210" y="529390"/>
            <a:ext cx="10611853" cy="5426807"/>
          </a:xfrm>
          <a:prstGeom prst="rect">
            <a:avLst/>
          </a:prstGeom>
          <a:noFill/>
        </p:spPr>
        <p:txBody>
          <a:bodyPr wrap="square" rtlCol="0">
            <a:spAutoFit/>
          </a:bodyPr>
          <a:lstStyle/>
          <a:p>
            <a:pPr marL="449580" indent="449580">
              <a:lnSpc>
                <a:spcPct val="107000"/>
              </a:lnSpc>
              <a:spcAft>
                <a:spcPts val="800"/>
              </a:spcAft>
            </a:pPr>
            <a:r>
              <a:rPr lang="fr-FR" sz="1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DOC 12         </a:t>
            </a:r>
            <a:r>
              <a:rPr lang="fr-FR" sz="1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Alertes rouges : santé</a:t>
            </a:r>
            <a:r>
              <a:rPr lang="fr-FR" sz="1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dirty="0">
                <a:latin typeface="Calibri" panose="020F0502020204030204" pitchFamily="34" charset="0"/>
                <a:ea typeface="Times New Roman" panose="02020603050405020304" pitchFamily="18" charset="0"/>
                <a:cs typeface="Times New Roman" panose="02020603050405020304" pitchFamily="18" charset="0"/>
              </a:rPr>
              <a:t> </a:t>
            </a:r>
            <a:r>
              <a:rPr lang="fr-F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des élèves et des personnels de l’enseignement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1798320" indent="449580">
              <a:lnSpc>
                <a:spcPct val="107000"/>
              </a:lnSpc>
              <a:spcAft>
                <a:spcPts val="800"/>
              </a:spcAft>
            </a:pPr>
            <a:r>
              <a:rPr lang="fr-F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4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Les usages du  numérique,  en présentiel, hybride, distanciel transforment profondément le métier et  les conditions de travail des  enseignants et des apprenants et des corps de direction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Alerte santé des élèves : Le numérique , ça se régule !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2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Va-t-on intégrer le droit à la déconnexion pour les élèves après 19H sur des outils qui permettent de travailler 24H sur 24 !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2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Des élèves qui travaillent la nuit, ou qui jouent sur les appareils fournis pour apprendre  c’est  un constat de nombreuses familles. Elles  s’inquiètent pour la santé de leurs  enfants. Sait-on ce que cela produit sur leur cerveau ? Rien pour l’instant.</a:t>
            </a:r>
            <a:r>
              <a:rPr lang="fr-FR" sz="1200" dirty="0">
                <a:latin typeface="Calibri" panose="020F0502020204030204" pitchFamily="34" charset="0"/>
                <a:ea typeface="Calibri" panose="020F0502020204030204" pitchFamily="34" charset="0"/>
                <a:cs typeface="Times New Roman" panose="02020603050405020304" pitchFamily="18" charset="0"/>
              </a:rPr>
              <a:t> </a:t>
            </a:r>
            <a:r>
              <a:rPr lang="fr-FR" sz="12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Cherche-ton ainsi à les conditionner à leur futur travail professionnel et salarial ? </a:t>
            </a:r>
            <a:r>
              <a:rPr lang="fr-FR" sz="12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Rodrigo Arénas, FCPE</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Santé, fatigue, découragement , dépression , repli de nombre d’enseignants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200" i="1" dirty="0">
                <a:effectLst/>
                <a:latin typeface="Calibri" panose="020F0502020204030204" pitchFamily="34" charset="0"/>
                <a:ea typeface="Calibri" panose="020F0502020204030204" pitchFamily="34" charset="0"/>
                <a:cs typeface="Times New Roman" panose="02020603050405020304" pitchFamily="18" charset="0"/>
              </a:rPr>
              <a:t>Nombre d’enseignants sans formation au numérique, ont été privés  de leurs repères habituels pour faire la classe : les yeux, les corps, les questions  du présentiel.  Certains se sont sentis dépossédés de leur métier . Un  sentiment de perte d’identité professionnelle, des échecs dans leur tentatives (je me suis complètement plantée, je n’avais que des écrans noirs devant les yeux, … j’en ai perdu plus de la moitié dès le début et ça s’est aggravé..</a:t>
            </a:r>
            <a:r>
              <a:rPr lang="fr-FR" sz="1200" b="1" dirty="0">
                <a:effectLst/>
                <a:latin typeface="Calibri" panose="020F0502020204030204" pitchFamily="34" charset="0"/>
                <a:ea typeface="Calibri" panose="020F0502020204030204" pitchFamily="34" charset="0"/>
                <a:cs typeface="Times New Roman" panose="02020603050405020304" pitchFamily="18" charset="0"/>
              </a:rPr>
              <a:t> </a:t>
            </a:r>
            <a:r>
              <a:rPr lang="fr-FR" sz="1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propos d’enseignants lycées, collège et université </a:t>
            </a:r>
          </a:p>
          <a:p>
            <a:pPr algn="just">
              <a:lnSpc>
                <a:spcPct val="107000"/>
              </a:lnSpc>
              <a:spcAft>
                <a:spcPts val="800"/>
              </a:spcAft>
            </a:pPr>
            <a:r>
              <a:rPr lang="fr-FR" sz="1200" b="1" i="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La perte du sens du travail, sentiment de déqualification</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200" i="1" dirty="0">
                <a:effectLst/>
                <a:latin typeface="Calibri" panose="020F0502020204030204" pitchFamily="34" charset="0"/>
                <a:ea typeface="Calibri" panose="020F0502020204030204" pitchFamily="34" charset="0"/>
                <a:cs typeface="Times New Roman" panose="02020603050405020304" pitchFamily="18" charset="0"/>
              </a:rPr>
              <a:t> « Le numérique, tel qu’il est pensé par le ministère aujourd’hui   est porteur de formes d’imposition très contraintes de  normes du  travail « dit »  bien fait </a:t>
            </a:r>
            <a:r>
              <a:rPr lang="fr-FR" sz="1200" b="1" i="1" dirty="0">
                <a:effectLst/>
                <a:latin typeface="Calibri" panose="020F0502020204030204" pitchFamily="34" charset="0"/>
                <a:ea typeface="Calibri" panose="020F0502020204030204" pitchFamily="34" charset="0"/>
                <a:cs typeface="Times New Roman" panose="02020603050405020304" pitchFamily="18" charset="0"/>
              </a:rPr>
              <a:t> (les bonnes pratiques ). Surveillées</a:t>
            </a:r>
            <a:r>
              <a:rPr lang="fr-FR" sz="1200" i="1" dirty="0">
                <a:effectLst/>
                <a:latin typeface="Calibri" panose="020F0502020204030204" pitchFamily="34" charset="0"/>
                <a:ea typeface="Calibri" panose="020F0502020204030204" pitchFamily="34" charset="0"/>
                <a:cs typeface="Times New Roman" panose="02020603050405020304" pitchFamily="18" charset="0"/>
              </a:rPr>
              <a:t> par  des évaluations -contrôle des résultats des élèves. Elles dépossèdent les enseignants du sens de leur travail : s’ajuster</a:t>
            </a:r>
            <a:r>
              <a:rPr lang="fr-FR" sz="1200" i="1" dirty="0">
                <a:effectLst/>
                <a:latin typeface="Times New Roman" panose="02020603050405020304" pitchFamily="18" charset="0"/>
                <a:ea typeface="Calibri" panose="020F0502020204030204" pitchFamily="34" charset="0"/>
                <a:cs typeface="Times New Roman" panose="02020603050405020304" pitchFamily="18" charset="0"/>
              </a:rPr>
              <a:t> au plus près des élèves, chercher des chemins divers pour les faire réussir, gérer l’hétérogénéité </a:t>
            </a:r>
            <a:r>
              <a:rPr lang="fr-FR" sz="1200" b="1"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 Martinez Syndicaliste FSU </a:t>
            </a:r>
          </a:p>
          <a:p>
            <a:pPr algn="just">
              <a:lnSpc>
                <a:spcPct val="107000"/>
              </a:lnSpc>
              <a:spcAft>
                <a:spcPts val="800"/>
              </a:spcAft>
            </a:pPr>
            <a:r>
              <a:rPr lang="fr-FR" sz="1200" b="1" i="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Le droit à la déconnexion</a:t>
            </a:r>
            <a:r>
              <a:rPr lang="fr-FR" sz="1200" i="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fr-FR" sz="1200" i="1" dirty="0">
                <a:effectLst/>
                <a:latin typeface="Calibri" panose="020F0502020204030204" pitchFamily="34" charset="0"/>
                <a:ea typeface="Calibri" panose="020F0502020204030204" pitchFamily="34" charset="0"/>
                <a:cs typeface="Times New Roman" panose="02020603050405020304" pitchFamily="18" charset="0"/>
              </a:rPr>
              <a:t>devant l’intensification du travail demandé . Nous nous devons de protéger les élèves (cela fait partie des droits de l’enfant </a:t>
            </a:r>
            <a:r>
              <a:rPr lang="fr-FR" sz="12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F. </a:t>
            </a:r>
            <a:r>
              <a:rPr lang="fr-FR" sz="1200" i="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Stubaut</a:t>
            </a:r>
            <a:r>
              <a:rPr lang="fr-FR" sz="12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 M. Proviseure de lycée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marL="2247900" algn="just">
              <a:lnSpc>
                <a:spcPct val="107000"/>
              </a:lnSpc>
              <a:spcAft>
                <a:spcPts val="800"/>
              </a:spcAft>
            </a:pPr>
            <a:r>
              <a:rPr lang="fr-FR" sz="1200"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fr-FR" sz="1200" dirty="0"/>
          </a:p>
        </p:txBody>
      </p:sp>
      <p:sp>
        <p:nvSpPr>
          <p:cNvPr id="4" name="ZoneTexte 3">
            <a:hlinkClick r:id="rId2" action="ppaction://hlinksldjump"/>
            <a:extLst>
              <a:ext uri="{FF2B5EF4-FFF2-40B4-BE49-F238E27FC236}">
                <a16:creationId xmlns:a16="http://schemas.microsoft.com/office/drawing/2014/main" id="{5B7CD21D-499A-4510-A7C2-62FD25A73A40}"/>
              </a:ext>
            </a:extLst>
          </p:cNvPr>
          <p:cNvSpPr txBox="1"/>
          <p:nvPr/>
        </p:nvSpPr>
        <p:spPr>
          <a:xfrm>
            <a:off x="0" y="6413434"/>
            <a:ext cx="1727200" cy="369332"/>
          </a:xfrm>
          <a:prstGeom prst="rect">
            <a:avLst/>
          </a:prstGeom>
          <a:solidFill>
            <a:schemeClr val="bg1">
              <a:lumMod val="95000"/>
            </a:schemeClr>
          </a:solidFill>
        </p:spPr>
        <p:txBody>
          <a:bodyPr wrap="square" rtlCol="0">
            <a:spAutoFit/>
          </a:bodyPr>
          <a:lstStyle/>
          <a:p>
            <a:r>
              <a:rPr lang="fr-FR" dirty="0"/>
              <a:t>SOS urgences</a:t>
            </a:r>
          </a:p>
        </p:txBody>
      </p:sp>
    </p:spTree>
    <p:extLst>
      <p:ext uri="{BB962C8B-B14F-4D97-AF65-F5344CB8AC3E}">
        <p14:creationId xmlns:p14="http://schemas.microsoft.com/office/powerpoint/2010/main" val="3570414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81849510-FD7E-4AAD-AF46-EE469C705EFA}"/>
              </a:ext>
            </a:extLst>
          </p:cNvPr>
          <p:cNvSpPr txBox="1"/>
          <p:nvPr/>
        </p:nvSpPr>
        <p:spPr>
          <a:xfrm>
            <a:off x="759417" y="325463"/>
            <a:ext cx="10833315" cy="6508641"/>
          </a:xfrm>
          <a:prstGeom prst="rect">
            <a:avLst/>
          </a:prstGeom>
          <a:noFill/>
        </p:spPr>
        <p:txBody>
          <a:bodyPr wrap="square" rtlCol="0">
            <a:spAutoFit/>
          </a:bodyPr>
          <a:lstStyle/>
          <a:p>
            <a:pPr marL="449580">
              <a:lnSpc>
                <a:spcPct val="107000"/>
              </a:lnSpc>
              <a:spcAft>
                <a:spcPts val="800"/>
              </a:spcAft>
            </a:pPr>
            <a:r>
              <a:rPr lang="fr-FR"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Doc 0 : </a:t>
            </a:r>
            <a:r>
              <a:rPr lang="fr-F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Le Numérique,  une révolution planétaire pour le meilleur ou le pire. Six bonnes raisons pour ouvrir en urgence le débat.  Soyons lucides et vigilants </a:t>
            </a:r>
            <a:endParaRPr lang="fr-FR" sz="1800" b="1" dirty="0">
              <a:effectLst/>
              <a:latin typeface="Calibri" panose="020F0502020204030204" pitchFamily="34" charset="0"/>
              <a:ea typeface="Calibri" panose="020F0502020204030204" pitchFamily="34" charset="0"/>
              <a:cs typeface="Times New Roman" panose="02020603050405020304" pitchFamily="18" charset="0"/>
            </a:endParaRPr>
          </a:p>
          <a:p>
            <a:pPr marL="449580" algn="just">
              <a:lnSpc>
                <a:spcPct val="107000"/>
              </a:lnSpc>
              <a:spcAft>
                <a:spcPts val="800"/>
              </a:spcAft>
            </a:pPr>
            <a:r>
              <a:rPr lang="fr-FR" sz="14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L’intelligence artificielle, les nouvelles technologies- -aujourd’hui « </a:t>
            </a:r>
            <a:r>
              <a:rPr lang="fr-FR" sz="1400" b="1" i="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le numérique »</a:t>
            </a:r>
            <a:r>
              <a:rPr lang="fr-FR" sz="14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 et toutes ses applications, est un phénomène culturel majeur, récent, d’une expansion planétaire fulgurante. Une révolution culturelle qui  est entrée dans notre environnement  quotidien, qui  parfois nous stupéfie, parfois  nous inquiète voire nous effraie. Le numérique  sera-t-il un facteur de progrès, d’humanisation, d’ émancipation  ou un levier pour plus de  contrôle, plus d’asservissement , plus d’inégalités sociales.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449580" algn="just">
              <a:lnSpc>
                <a:spcPct val="107000"/>
              </a:lnSpc>
              <a:spcAft>
                <a:spcPts val="800"/>
              </a:spcAft>
            </a:pPr>
            <a:r>
              <a:rPr lang="fr-FR" sz="14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L’école, l’université prépare-t-elle les citoyens à  ces mutations accélérées de nos modes de vie et de pensée ?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449580" algn="just">
              <a:lnSpc>
                <a:spcPct val="107000"/>
              </a:lnSpc>
              <a:spcAft>
                <a:spcPts val="800"/>
              </a:spcAft>
            </a:pPr>
            <a:r>
              <a:rPr lang="fr-FR" sz="1200" b="1" dirty="0">
                <a:effectLst/>
                <a:latin typeface="Calibri" panose="020F0502020204030204" pitchFamily="34" charset="0"/>
                <a:ea typeface="Calibri" panose="020F0502020204030204" pitchFamily="34" charset="0"/>
                <a:cs typeface="Times New Roman" panose="02020603050405020304" pitchFamily="18" charset="0"/>
              </a:rPr>
              <a:t>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marL="449580" algn="just">
              <a:lnSpc>
                <a:spcPct val="107000"/>
              </a:lnSpc>
              <a:spcAft>
                <a:spcPts val="800"/>
              </a:spcAft>
            </a:pPr>
            <a:r>
              <a:rPr lang="fr-FR" sz="1400" b="1" dirty="0">
                <a:effectLst/>
                <a:latin typeface="Calibri" panose="020F0502020204030204" pitchFamily="34" charset="0"/>
                <a:ea typeface="Calibri" panose="020F0502020204030204" pitchFamily="34" charset="0"/>
                <a:cs typeface="Times New Roman" panose="02020603050405020304" pitchFamily="18" charset="0"/>
              </a:rPr>
              <a:t>1  </a:t>
            </a:r>
            <a:r>
              <a:rPr lang="fr-FR" sz="1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L’IA,  par sa puissance de calcul et  d’analyse de données  a permis  </a:t>
            </a:r>
            <a:r>
              <a:rPr lang="fr-FR" sz="1400" b="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des   progrès  spectaculaires </a:t>
            </a:r>
            <a:r>
              <a:rPr lang="fr-FR" sz="1400" dirty="0">
                <a:effectLst/>
                <a:latin typeface="Calibri" panose="020F0502020204030204" pitchFamily="34" charset="0"/>
                <a:ea typeface="Calibri" panose="020F0502020204030204" pitchFamily="34" charset="0"/>
                <a:cs typeface="Times New Roman" panose="02020603050405020304" pitchFamily="18" charset="0"/>
              </a:rPr>
              <a:t>dans les domaines de la santé, des transports, de la recherche,  de l’information et la  communication :  des progrès planétaires au service de l’humain, de notre vie de tous les jours.  Des progrès pour tous ?  </a:t>
            </a:r>
          </a:p>
          <a:p>
            <a:pPr marL="449580" algn="just">
              <a:lnSpc>
                <a:spcPct val="107000"/>
              </a:lnSpc>
              <a:spcAft>
                <a:spcPts val="800"/>
              </a:spcAft>
            </a:pPr>
            <a:r>
              <a:rPr lang="fr-FR" sz="1400" b="1" dirty="0">
                <a:effectLst/>
                <a:latin typeface="Calibri" panose="020F0502020204030204" pitchFamily="34" charset="0"/>
                <a:ea typeface="Calibri" panose="020F0502020204030204" pitchFamily="34" charset="0"/>
                <a:cs typeface="Times New Roman" panose="02020603050405020304" pitchFamily="18" charset="0"/>
              </a:rPr>
              <a:t> 2</a:t>
            </a:r>
            <a:r>
              <a:rPr lang="fr-FR" sz="1400" dirty="0">
                <a:effectLst/>
                <a:latin typeface="Calibri" panose="020F0502020204030204" pitchFamily="34" charset="0"/>
                <a:ea typeface="Calibri" panose="020F0502020204030204" pitchFamily="34" charset="0"/>
                <a:cs typeface="Times New Roman" panose="02020603050405020304" pitchFamily="18" charset="0"/>
              </a:rPr>
              <a:t> : </a:t>
            </a:r>
            <a:r>
              <a:rPr lang="fr-FR" sz="1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La société du  NET est aussi celle </a:t>
            </a:r>
            <a:r>
              <a:rPr lang="fr-FR" sz="1400" b="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des transactions financières  opaques et accélérées, le développement fulgurant de plateformes numériques géantes</a:t>
            </a:r>
            <a:r>
              <a:rPr lang="fr-FR" sz="1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t>
            </a:r>
            <a:r>
              <a:rPr lang="fr-FR" sz="1400" dirty="0">
                <a:effectLst/>
                <a:latin typeface="Calibri" panose="020F0502020204030204" pitchFamily="34" charset="0"/>
                <a:ea typeface="Calibri" panose="020F0502020204030204" pitchFamily="34" charset="0"/>
                <a:cs typeface="Times New Roman" panose="02020603050405020304" pitchFamily="18" charset="0"/>
              </a:rPr>
              <a:t> Elles déstabilisent, ébranlent  les économies mondiales, saccagent l’emploi, aggravent les  conditions de travail. Elles s’érigent en supra pouvoirs au-dessus des lois  et des principes démocratiques. </a:t>
            </a:r>
          </a:p>
          <a:p>
            <a:pPr marL="449580" algn="just">
              <a:lnSpc>
                <a:spcPct val="107000"/>
              </a:lnSpc>
              <a:spcAft>
                <a:spcPts val="800"/>
              </a:spcAft>
            </a:pPr>
            <a:r>
              <a:rPr lang="fr-FR" sz="1400" b="1" dirty="0">
                <a:effectLst/>
                <a:latin typeface="Calibri" panose="020F0502020204030204" pitchFamily="34" charset="0"/>
                <a:ea typeface="Calibri" panose="020F0502020204030204" pitchFamily="34" charset="0"/>
                <a:cs typeface="Times New Roman" panose="02020603050405020304" pitchFamily="18" charset="0"/>
              </a:rPr>
              <a:t>3</a:t>
            </a:r>
            <a:r>
              <a:rPr lang="fr-FR" sz="1400" dirty="0">
                <a:effectLst/>
                <a:latin typeface="Calibri" panose="020F0502020204030204" pitchFamily="34" charset="0"/>
                <a:ea typeface="Calibri" panose="020F0502020204030204" pitchFamily="34" charset="0"/>
                <a:cs typeface="Times New Roman" panose="02020603050405020304" pitchFamily="18" charset="0"/>
              </a:rPr>
              <a:t> : Big Brother  et tous les tenants politiques du « libéralisme »  mettent en </a:t>
            </a:r>
            <a:r>
              <a:rPr lang="fr-FR" sz="1400" b="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place une puissance sans précédent de collectes de nos donnée</a:t>
            </a:r>
            <a:r>
              <a:rPr lang="fr-FR" sz="1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s : </a:t>
            </a:r>
            <a:r>
              <a:rPr lang="fr-FR" sz="1400" dirty="0">
                <a:effectLst/>
                <a:latin typeface="Calibri" panose="020F0502020204030204" pitchFamily="34" charset="0"/>
                <a:ea typeface="Calibri" panose="020F0502020204030204" pitchFamily="34" charset="0"/>
                <a:cs typeface="Times New Roman" panose="02020603050405020304" pitchFamily="18" charset="0"/>
              </a:rPr>
              <a:t>patrimoine,  opinions,  travail, déplacements,  goûts. Et ceci  pour leur contrôle, leur manipulation,   leur mise au pas espérée.  </a:t>
            </a:r>
          </a:p>
          <a:p>
            <a:pPr marL="449580" algn="just">
              <a:lnSpc>
                <a:spcPct val="107000"/>
              </a:lnSpc>
              <a:spcAft>
                <a:spcPts val="800"/>
              </a:spcAft>
            </a:pPr>
            <a:r>
              <a:rPr lang="fr-FR" sz="1400" b="1" dirty="0">
                <a:effectLst/>
                <a:latin typeface="Calibri" panose="020F0502020204030204" pitchFamily="34" charset="0"/>
                <a:ea typeface="Calibri" panose="020F0502020204030204" pitchFamily="34" charset="0"/>
                <a:cs typeface="Times New Roman" panose="02020603050405020304" pitchFamily="18" charset="0"/>
              </a:rPr>
              <a:t> 4 </a:t>
            </a:r>
            <a:r>
              <a:rPr lang="fr-FR" sz="1400" dirty="0">
                <a:effectLst/>
                <a:latin typeface="Calibri" panose="020F0502020204030204" pitchFamily="34" charset="0"/>
                <a:ea typeface="Calibri" panose="020F0502020204030204" pitchFamily="34" charset="0"/>
                <a:cs typeface="Times New Roman" panose="02020603050405020304" pitchFamily="18" charset="0"/>
              </a:rPr>
              <a:t>:  Inquiétudes :    </a:t>
            </a:r>
            <a:r>
              <a:rPr lang="fr-FR" sz="1400" b="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des cerveaux « augmentés » ou « diminués » </a:t>
            </a:r>
            <a:r>
              <a:rPr lang="fr-FR" sz="1400" b="1" dirty="0">
                <a:effectLst/>
                <a:latin typeface="Calibri" panose="020F0502020204030204" pitchFamily="34" charset="0"/>
                <a:ea typeface="Calibri" panose="020F0502020204030204" pitchFamily="34" charset="0"/>
                <a:cs typeface="Times New Roman" panose="02020603050405020304" pitchFamily="18" charset="0"/>
              </a:rPr>
              <a:t>?</a:t>
            </a:r>
            <a:r>
              <a:rPr lang="fr-FR" sz="1400" dirty="0">
                <a:effectLst/>
                <a:latin typeface="Calibri" panose="020F0502020204030204" pitchFamily="34" charset="0"/>
                <a:ea typeface="Calibri" panose="020F0502020204030204" pitchFamily="34" charset="0"/>
                <a:cs typeface="Times New Roman" panose="02020603050405020304" pitchFamily="18" charset="0"/>
              </a:rPr>
              <a:t>  la circulation virale sur le net  des « fake news », des théories complotistes en tout genre  peut se lire comme un affaiblissement inquiétant de  l’intelligence  et la culture collective. Une augmentation paradoxale de l’ignorance et la capacité de penser rationnellement. </a:t>
            </a:r>
            <a:r>
              <a:rPr lang="fr-FR"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L’école en première urgence doit y réfléchir.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449580" algn="just">
              <a:lnSpc>
                <a:spcPct val="107000"/>
              </a:lnSpc>
              <a:spcAft>
                <a:spcPts val="800"/>
              </a:spcAft>
            </a:pPr>
            <a:r>
              <a:rPr lang="fr-FR" sz="1400" b="1" dirty="0">
                <a:effectLst/>
                <a:latin typeface="Calibri" panose="020F0502020204030204" pitchFamily="34" charset="0"/>
                <a:ea typeface="Calibri" panose="020F0502020204030204" pitchFamily="34" charset="0"/>
                <a:cs typeface="Times New Roman" panose="02020603050405020304" pitchFamily="18" charset="0"/>
              </a:rPr>
              <a:t> 5 :</a:t>
            </a:r>
            <a:r>
              <a:rPr lang="fr-FR"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fr-FR"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le  numérique à l’école et dans la société s’accompagne </a:t>
            </a:r>
            <a:r>
              <a:rPr lang="fr-FR" sz="1400" dirty="0">
                <a:solidFill>
                  <a:srgbClr val="00206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d’un </a:t>
            </a:r>
            <a:r>
              <a:rPr lang="fr-FR" sz="1400" b="1" dirty="0">
                <a:solidFill>
                  <a:srgbClr val="00206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accroissement inquiétant des inégalités sociales et scolaires</a:t>
            </a:r>
            <a:r>
              <a:rPr lang="fr-FR" sz="1400" dirty="0">
                <a:solidFill>
                  <a:srgbClr val="00206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endParaRPr lang="fr-FR" sz="1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marL="449580" algn="just">
              <a:lnSpc>
                <a:spcPct val="107000"/>
              </a:lnSpc>
              <a:spcAft>
                <a:spcPts val="800"/>
              </a:spcAft>
            </a:pPr>
            <a:r>
              <a:rPr lang="fr-FR" sz="1400" b="1" dirty="0">
                <a:effectLst/>
                <a:latin typeface="Calibri" panose="020F0502020204030204" pitchFamily="34" charset="0"/>
                <a:ea typeface="Calibri" panose="020F0502020204030204" pitchFamily="34" charset="0"/>
                <a:cs typeface="Times New Roman" panose="02020603050405020304" pitchFamily="18" charset="0"/>
              </a:rPr>
              <a:t>6 </a:t>
            </a:r>
            <a:r>
              <a:rPr lang="fr-FR"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fr-FR" sz="1400" dirty="0">
                <a:solidFill>
                  <a:srgbClr val="00206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La </a:t>
            </a:r>
            <a:r>
              <a:rPr lang="fr-FR" sz="1400" dirty="0" err="1">
                <a:solidFill>
                  <a:srgbClr val="00206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main-mise</a:t>
            </a:r>
            <a:r>
              <a:rPr lang="fr-FR" sz="1400" dirty="0">
                <a:solidFill>
                  <a:srgbClr val="00206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sur tous les grands média  et leur numérisation par une poignée de  gros actionnaires</a:t>
            </a:r>
            <a:r>
              <a:rPr lang="fr-FR"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met </a:t>
            </a:r>
            <a:r>
              <a:rPr lang="fr-FR" sz="14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le principe démocratique du débat citoyen  en danger</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011251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572C523-4A03-42E9-8E41-263F51CFF1E7}"/>
              </a:ext>
            </a:extLst>
          </p:cNvPr>
          <p:cNvSpPr/>
          <p:nvPr/>
        </p:nvSpPr>
        <p:spPr>
          <a:xfrm>
            <a:off x="5069596" y="2671212"/>
            <a:ext cx="1952787" cy="2499328"/>
          </a:xfrm>
          <a:prstGeom prst="rect">
            <a:avLst/>
          </a:prstGeom>
          <a:solidFill>
            <a:srgbClr val="00B05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dirty="0"/>
              <a:t>Le développement du  numérique </a:t>
            </a:r>
          </a:p>
          <a:p>
            <a:pPr algn="ctr"/>
            <a:r>
              <a:rPr lang="fr-FR" sz="2000" dirty="0"/>
              <a:t>À l’école : </a:t>
            </a:r>
          </a:p>
          <a:p>
            <a:pPr algn="ctr"/>
            <a:r>
              <a:rPr lang="fr-FR" sz="2000" dirty="0"/>
              <a:t> pour  quelles visées éducatives </a:t>
            </a:r>
          </a:p>
        </p:txBody>
      </p:sp>
      <p:sp>
        <p:nvSpPr>
          <p:cNvPr id="3" name="ZoneTexte 2">
            <a:extLst>
              <a:ext uri="{FF2B5EF4-FFF2-40B4-BE49-F238E27FC236}">
                <a16:creationId xmlns:a16="http://schemas.microsoft.com/office/drawing/2014/main" id="{FFC5E6F6-94C4-4C42-AE2D-3A7C2FEA4D12}"/>
              </a:ext>
            </a:extLst>
          </p:cNvPr>
          <p:cNvSpPr txBox="1"/>
          <p:nvPr/>
        </p:nvSpPr>
        <p:spPr>
          <a:xfrm>
            <a:off x="4945788" y="119483"/>
            <a:ext cx="2076595" cy="2246769"/>
          </a:xfrm>
          <a:prstGeom prst="rect">
            <a:avLst/>
          </a:prstGeom>
          <a:solidFill>
            <a:schemeClr val="bg2">
              <a:lumMod val="75000"/>
            </a:schemeClr>
          </a:solidFill>
        </p:spPr>
        <p:txBody>
          <a:bodyPr wrap="square" rtlCol="0">
            <a:spAutoFit/>
          </a:bodyPr>
          <a:lstStyle/>
          <a:p>
            <a:r>
              <a:rPr lang="fr-FR" sz="2800" dirty="0"/>
              <a:t>Les multiples leçons  du confinement et  d’années d’expérience </a:t>
            </a:r>
          </a:p>
        </p:txBody>
      </p:sp>
      <p:sp>
        <p:nvSpPr>
          <p:cNvPr id="16" name="Rectangle 15">
            <a:extLst>
              <a:ext uri="{FF2B5EF4-FFF2-40B4-BE49-F238E27FC236}">
                <a16:creationId xmlns:a16="http://schemas.microsoft.com/office/drawing/2014/main" id="{D234E48B-8851-4D6C-9CEC-DC8F5474DAF2}"/>
              </a:ext>
            </a:extLst>
          </p:cNvPr>
          <p:cNvSpPr/>
          <p:nvPr/>
        </p:nvSpPr>
        <p:spPr>
          <a:xfrm>
            <a:off x="7892117" y="2304392"/>
            <a:ext cx="3034187" cy="2499328"/>
          </a:xfrm>
          <a:prstGeom prst="rect">
            <a:avLst/>
          </a:prstGeom>
          <a:solidFill>
            <a:schemeClr val="bg2">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FR" sz="2800" dirty="0"/>
              <a:t>La vision néo libérale du  numérique</a:t>
            </a:r>
          </a:p>
          <a:p>
            <a:pPr algn="ctr"/>
            <a:r>
              <a:rPr lang="fr-FR" sz="2800" dirty="0"/>
              <a:t>pour l’école et ses principes  de management</a:t>
            </a:r>
          </a:p>
        </p:txBody>
      </p:sp>
      <p:sp>
        <p:nvSpPr>
          <p:cNvPr id="21" name="Rectangle 20">
            <a:extLst>
              <a:ext uri="{FF2B5EF4-FFF2-40B4-BE49-F238E27FC236}">
                <a16:creationId xmlns:a16="http://schemas.microsoft.com/office/drawing/2014/main" id="{E8E91868-435A-4BC8-9958-CC23FFACE38A}"/>
              </a:ext>
            </a:extLst>
          </p:cNvPr>
          <p:cNvSpPr/>
          <p:nvPr/>
        </p:nvSpPr>
        <p:spPr>
          <a:xfrm>
            <a:off x="1425844" y="2054278"/>
            <a:ext cx="2650211" cy="2499328"/>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dirty="0"/>
              <a:t>La vision éthique, humaniste,  du  numérique pour l’école </a:t>
            </a:r>
          </a:p>
        </p:txBody>
      </p:sp>
      <p:sp>
        <p:nvSpPr>
          <p:cNvPr id="22" name="ZoneTexte 21">
            <a:extLst>
              <a:ext uri="{FF2B5EF4-FFF2-40B4-BE49-F238E27FC236}">
                <a16:creationId xmlns:a16="http://schemas.microsoft.com/office/drawing/2014/main" id="{674FCF11-31AB-4789-8B3A-DFF0838C972B}"/>
              </a:ext>
            </a:extLst>
          </p:cNvPr>
          <p:cNvSpPr txBox="1"/>
          <p:nvPr/>
        </p:nvSpPr>
        <p:spPr>
          <a:xfrm>
            <a:off x="4076054" y="5475500"/>
            <a:ext cx="4559945" cy="584775"/>
          </a:xfrm>
          <a:prstGeom prst="rect">
            <a:avLst/>
          </a:prstGeom>
          <a:solidFill>
            <a:srgbClr val="FF0000"/>
          </a:solidFill>
        </p:spPr>
        <p:txBody>
          <a:bodyPr wrap="square" rtlCol="0">
            <a:spAutoFit/>
          </a:bodyPr>
          <a:lstStyle/>
          <a:p>
            <a:pPr algn="ctr"/>
            <a:r>
              <a:rPr lang="fr-FR" sz="3200" dirty="0">
                <a:ln>
                  <a:solidFill>
                    <a:sysClr val="windowText" lastClr="000000"/>
                  </a:solidFill>
                </a:ln>
              </a:rPr>
              <a:t> SOS :  URGENCES </a:t>
            </a:r>
          </a:p>
        </p:txBody>
      </p:sp>
    </p:spTree>
    <p:extLst>
      <p:ext uri="{BB962C8B-B14F-4D97-AF65-F5344CB8AC3E}">
        <p14:creationId xmlns:p14="http://schemas.microsoft.com/office/powerpoint/2010/main" val="3296775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D550FE47-1227-4A7F-82B3-6DD7E5F4886F}"/>
              </a:ext>
            </a:extLst>
          </p:cNvPr>
          <p:cNvSpPr txBox="1"/>
          <p:nvPr/>
        </p:nvSpPr>
        <p:spPr>
          <a:xfrm>
            <a:off x="3965860" y="4269100"/>
            <a:ext cx="2713856" cy="1815882"/>
          </a:xfrm>
          <a:prstGeom prst="rect">
            <a:avLst/>
          </a:prstGeom>
          <a:solidFill>
            <a:schemeClr val="bg2">
              <a:lumMod val="75000"/>
            </a:schemeClr>
          </a:solidFill>
        </p:spPr>
        <p:txBody>
          <a:bodyPr wrap="square" rtlCol="0">
            <a:spAutoFit/>
          </a:bodyPr>
          <a:lstStyle/>
          <a:p>
            <a:r>
              <a:rPr lang="fr-FR" sz="2800" dirty="0"/>
              <a:t>Les leçons du confinement et de 40 ans  d’expérience</a:t>
            </a:r>
          </a:p>
        </p:txBody>
      </p:sp>
      <p:sp>
        <p:nvSpPr>
          <p:cNvPr id="4" name="Rectangle 3">
            <a:hlinkClick r:id="rId2" action="ppaction://hlinksldjump"/>
            <a:extLst>
              <a:ext uri="{FF2B5EF4-FFF2-40B4-BE49-F238E27FC236}">
                <a16:creationId xmlns:a16="http://schemas.microsoft.com/office/drawing/2014/main" id="{DE6D1A13-4D62-4201-8FC1-AFA6D4DF8064}"/>
              </a:ext>
            </a:extLst>
          </p:cNvPr>
          <p:cNvSpPr/>
          <p:nvPr/>
        </p:nvSpPr>
        <p:spPr>
          <a:xfrm>
            <a:off x="292530" y="1563939"/>
            <a:ext cx="2270234" cy="108697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FR" dirty="0"/>
              <a:t> fracture numérique et inégalités en hausse </a:t>
            </a:r>
          </a:p>
          <a:p>
            <a:pPr algn="ctr"/>
            <a:r>
              <a:rPr lang="fr-FR" dirty="0"/>
              <a:t>Doc 1</a:t>
            </a:r>
          </a:p>
        </p:txBody>
      </p:sp>
      <p:sp>
        <p:nvSpPr>
          <p:cNvPr id="5" name="Rectangle 4">
            <a:hlinkClick r:id="rId3" action="ppaction://hlinksldjump"/>
            <a:extLst>
              <a:ext uri="{FF2B5EF4-FFF2-40B4-BE49-F238E27FC236}">
                <a16:creationId xmlns:a16="http://schemas.microsoft.com/office/drawing/2014/main" id="{E93D69D0-CB14-4AC0-8ACF-E9EDF80617BF}"/>
              </a:ext>
            </a:extLst>
          </p:cNvPr>
          <p:cNvSpPr/>
          <p:nvPr/>
        </p:nvSpPr>
        <p:spPr>
          <a:xfrm>
            <a:off x="5290364" y="655353"/>
            <a:ext cx="1492468" cy="1629477"/>
          </a:xfrm>
          <a:prstGeom prst="rect">
            <a:avLst/>
          </a:prstGeom>
          <a:solidFill>
            <a:srgbClr val="FF000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FR" dirty="0">
                <a:ln>
                  <a:solidFill>
                    <a:sysClr val="windowText" lastClr="000000"/>
                  </a:solidFill>
                </a:ln>
                <a:solidFill>
                  <a:sysClr val="windowText" lastClr="000000"/>
                </a:solidFill>
              </a:rPr>
              <a:t>Très  gros retard de formation </a:t>
            </a:r>
          </a:p>
          <a:p>
            <a:pPr algn="ctr"/>
            <a:r>
              <a:rPr lang="fr-FR" dirty="0">
                <a:ln>
                  <a:solidFill>
                    <a:sysClr val="windowText" lastClr="000000"/>
                  </a:solidFill>
                </a:ln>
                <a:solidFill>
                  <a:sysClr val="windowText" lastClr="000000"/>
                </a:solidFill>
              </a:rPr>
              <a:t>Doc  10</a:t>
            </a:r>
          </a:p>
        </p:txBody>
      </p:sp>
      <p:sp>
        <p:nvSpPr>
          <p:cNvPr id="6" name="Rectangle 5">
            <a:hlinkClick r:id="rId4" action="ppaction://hlinksldjump"/>
            <a:extLst>
              <a:ext uri="{FF2B5EF4-FFF2-40B4-BE49-F238E27FC236}">
                <a16:creationId xmlns:a16="http://schemas.microsoft.com/office/drawing/2014/main" id="{CF12F46C-3708-49AC-A3D3-B0B19416F126}"/>
              </a:ext>
            </a:extLst>
          </p:cNvPr>
          <p:cNvSpPr/>
          <p:nvPr/>
        </p:nvSpPr>
        <p:spPr>
          <a:xfrm>
            <a:off x="7008006" y="1583312"/>
            <a:ext cx="2270232" cy="201697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Enseignants : des usages et rapports au  numérique  divers</a:t>
            </a:r>
          </a:p>
          <a:p>
            <a:pPr algn="ctr"/>
            <a:r>
              <a:rPr lang="fr-FR" dirty="0"/>
              <a:t> doc 3</a:t>
            </a:r>
          </a:p>
        </p:txBody>
      </p:sp>
      <p:sp>
        <p:nvSpPr>
          <p:cNvPr id="7" name="Rectangle 6">
            <a:extLst>
              <a:ext uri="{FF2B5EF4-FFF2-40B4-BE49-F238E27FC236}">
                <a16:creationId xmlns:a16="http://schemas.microsoft.com/office/drawing/2014/main" id="{48AF6E36-3A72-4260-A321-0F8C2699B653}"/>
              </a:ext>
            </a:extLst>
          </p:cNvPr>
          <p:cNvSpPr/>
          <p:nvPr/>
        </p:nvSpPr>
        <p:spPr>
          <a:xfrm>
            <a:off x="3439402" y="1004011"/>
            <a:ext cx="1551886" cy="1471978"/>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La relation éducative indispensable </a:t>
            </a:r>
          </a:p>
        </p:txBody>
      </p:sp>
      <p:sp>
        <p:nvSpPr>
          <p:cNvPr id="8" name="ZoneTexte 7">
            <a:hlinkClick r:id="rId5" action="ppaction://hlinksldjump"/>
            <a:extLst>
              <a:ext uri="{FF2B5EF4-FFF2-40B4-BE49-F238E27FC236}">
                <a16:creationId xmlns:a16="http://schemas.microsoft.com/office/drawing/2014/main" id="{51934C34-C0F6-4C76-B301-C26A88FE33D5}"/>
              </a:ext>
            </a:extLst>
          </p:cNvPr>
          <p:cNvSpPr txBox="1"/>
          <p:nvPr/>
        </p:nvSpPr>
        <p:spPr>
          <a:xfrm>
            <a:off x="10033018" y="1944997"/>
            <a:ext cx="2111411" cy="369332"/>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fr-FR" dirty="0"/>
              <a:t>Résistances D</a:t>
            </a:r>
            <a:r>
              <a:rPr lang="fr-FR" b="1" dirty="0"/>
              <a:t>oc </a:t>
            </a:r>
            <a:r>
              <a:rPr lang="fr-FR" dirty="0"/>
              <a:t>6</a:t>
            </a:r>
          </a:p>
        </p:txBody>
      </p:sp>
      <p:sp>
        <p:nvSpPr>
          <p:cNvPr id="9" name="ZoneTexte 8">
            <a:hlinkClick r:id="rId6" action="ppaction://hlinksldjump"/>
            <a:extLst>
              <a:ext uri="{FF2B5EF4-FFF2-40B4-BE49-F238E27FC236}">
                <a16:creationId xmlns:a16="http://schemas.microsoft.com/office/drawing/2014/main" id="{397C18CD-65FF-4C8F-A87B-5A8760FAF4AB}"/>
              </a:ext>
            </a:extLst>
          </p:cNvPr>
          <p:cNvSpPr txBox="1"/>
          <p:nvPr/>
        </p:nvSpPr>
        <p:spPr>
          <a:xfrm>
            <a:off x="10124075" y="2908831"/>
            <a:ext cx="1670527" cy="923330"/>
          </a:xfrm>
          <a:prstGeom prst="rect">
            <a:avLst/>
          </a:prstGeom>
          <a:noFill/>
          <a:ln>
            <a:solidFill>
              <a:schemeClr val="accent1"/>
            </a:solidFill>
          </a:ln>
        </p:spPr>
        <p:txBody>
          <a:bodyPr wrap="square" rtlCol="0">
            <a:spAutoFit/>
          </a:bodyPr>
          <a:lstStyle/>
          <a:p>
            <a:r>
              <a:rPr lang="fr-FR" dirty="0"/>
              <a:t>L’illusion technologique, Doc 4</a:t>
            </a:r>
          </a:p>
        </p:txBody>
      </p:sp>
      <p:cxnSp>
        <p:nvCxnSpPr>
          <p:cNvPr id="12" name="Connecteur droit avec flèche 11">
            <a:extLst>
              <a:ext uri="{FF2B5EF4-FFF2-40B4-BE49-F238E27FC236}">
                <a16:creationId xmlns:a16="http://schemas.microsoft.com/office/drawing/2014/main" id="{6051FDDD-25BF-444C-A294-7FBAB1CB76FB}"/>
              </a:ext>
            </a:extLst>
          </p:cNvPr>
          <p:cNvCxnSpPr/>
          <p:nvPr/>
        </p:nvCxnSpPr>
        <p:spPr>
          <a:xfrm flipV="1">
            <a:off x="9342760" y="2119503"/>
            <a:ext cx="546538" cy="3306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necteur droit avec flèche 12">
            <a:extLst>
              <a:ext uri="{FF2B5EF4-FFF2-40B4-BE49-F238E27FC236}">
                <a16:creationId xmlns:a16="http://schemas.microsoft.com/office/drawing/2014/main" id="{600A53A6-4CD6-4A78-AB2A-809469F39BB0}"/>
              </a:ext>
            </a:extLst>
          </p:cNvPr>
          <p:cNvCxnSpPr>
            <a:cxnSpLocks/>
            <a:endCxn id="9" idx="1"/>
          </p:cNvCxnSpPr>
          <p:nvPr/>
        </p:nvCxnSpPr>
        <p:spPr>
          <a:xfrm>
            <a:off x="9342760" y="3044733"/>
            <a:ext cx="781315" cy="3257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Connecteur droit 29">
            <a:extLst>
              <a:ext uri="{FF2B5EF4-FFF2-40B4-BE49-F238E27FC236}">
                <a16:creationId xmlns:a16="http://schemas.microsoft.com/office/drawing/2014/main" id="{9FD1FBEE-D71A-4FB6-AAA1-336C46F2040C}"/>
              </a:ext>
            </a:extLst>
          </p:cNvPr>
          <p:cNvCxnSpPr>
            <a:cxnSpLocks/>
          </p:cNvCxnSpPr>
          <p:nvPr/>
        </p:nvCxnSpPr>
        <p:spPr>
          <a:xfrm>
            <a:off x="1654891" y="2818760"/>
            <a:ext cx="2713857" cy="1611723"/>
          </a:xfrm>
          <a:prstGeom prst="line">
            <a:avLst/>
          </a:prstGeom>
        </p:spPr>
        <p:style>
          <a:lnRef idx="1">
            <a:schemeClr val="dk1"/>
          </a:lnRef>
          <a:fillRef idx="0">
            <a:schemeClr val="dk1"/>
          </a:fillRef>
          <a:effectRef idx="0">
            <a:schemeClr val="dk1"/>
          </a:effectRef>
          <a:fontRef idx="minor">
            <a:schemeClr val="tx1"/>
          </a:fontRef>
        </p:style>
      </p:cxnSp>
      <p:cxnSp>
        <p:nvCxnSpPr>
          <p:cNvPr id="31" name="Connecteur droit 30">
            <a:extLst>
              <a:ext uri="{FF2B5EF4-FFF2-40B4-BE49-F238E27FC236}">
                <a16:creationId xmlns:a16="http://schemas.microsoft.com/office/drawing/2014/main" id="{F2829D98-3923-4F2D-AD6E-6FB3D8D1EF9A}"/>
              </a:ext>
            </a:extLst>
          </p:cNvPr>
          <p:cNvCxnSpPr>
            <a:cxnSpLocks/>
          </p:cNvCxnSpPr>
          <p:nvPr/>
        </p:nvCxnSpPr>
        <p:spPr>
          <a:xfrm>
            <a:off x="4806745" y="2526903"/>
            <a:ext cx="953632" cy="1573533"/>
          </a:xfrm>
          <a:prstGeom prst="line">
            <a:avLst/>
          </a:prstGeom>
        </p:spPr>
        <p:style>
          <a:lnRef idx="1">
            <a:schemeClr val="dk1"/>
          </a:lnRef>
          <a:fillRef idx="0">
            <a:schemeClr val="dk1"/>
          </a:fillRef>
          <a:effectRef idx="0">
            <a:schemeClr val="dk1"/>
          </a:effectRef>
          <a:fontRef idx="minor">
            <a:schemeClr val="tx1"/>
          </a:fontRef>
        </p:style>
      </p:cxnSp>
      <p:cxnSp>
        <p:nvCxnSpPr>
          <p:cNvPr id="32" name="Connecteur droit 31">
            <a:extLst>
              <a:ext uri="{FF2B5EF4-FFF2-40B4-BE49-F238E27FC236}">
                <a16:creationId xmlns:a16="http://schemas.microsoft.com/office/drawing/2014/main" id="{0E467B80-A91F-4E12-A64F-C0C2DC174037}"/>
              </a:ext>
            </a:extLst>
          </p:cNvPr>
          <p:cNvCxnSpPr>
            <a:cxnSpLocks/>
          </p:cNvCxnSpPr>
          <p:nvPr/>
        </p:nvCxnSpPr>
        <p:spPr>
          <a:xfrm flipH="1">
            <a:off x="6555745" y="2526903"/>
            <a:ext cx="1030633" cy="1573533"/>
          </a:xfrm>
          <a:prstGeom prst="line">
            <a:avLst/>
          </a:prstGeom>
        </p:spPr>
        <p:style>
          <a:lnRef idx="1">
            <a:schemeClr val="dk1"/>
          </a:lnRef>
          <a:fillRef idx="0">
            <a:schemeClr val="dk1"/>
          </a:fillRef>
          <a:effectRef idx="0">
            <a:schemeClr val="dk1"/>
          </a:effectRef>
          <a:fontRef idx="minor">
            <a:schemeClr val="tx1"/>
          </a:fontRef>
        </p:style>
      </p:cxnSp>
      <p:cxnSp>
        <p:nvCxnSpPr>
          <p:cNvPr id="33" name="Connecteur droit avec flèche 32">
            <a:extLst>
              <a:ext uri="{FF2B5EF4-FFF2-40B4-BE49-F238E27FC236}">
                <a16:creationId xmlns:a16="http://schemas.microsoft.com/office/drawing/2014/main" id="{7D7CD5D1-A8CB-4000-B1CE-4834B19CABA3}"/>
              </a:ext>
            </a:extLst>
          </p:cNvPr>
          <p:cNvCxnSpPr>
            <a:cxnSpLocks/>
          </p:cNvCxnSpPr>
          <p:nvPr/>
        </p:nvCxnSpPr>
        <p:spPr>
          <a:xfrm flipH="1">
            <a:off x="6155403" y="2015954"/>
            <a:ext cx="97823" cy="208448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 name="ZoneTexte 1">
            <a:hlinkClick r:id="rId7" action="ppaction://hlinksldjump"/>
            <a:extLst>
              <a:ext uri="{FF2B5EF4-FFF2-40B4-BE49-F238E27FC236}">
                <a16:creationId xmlns:a16="http://schemas.microsoft.com/office/drawing/2014/main" id="{4F20EFA4-356D-4E3C-AEBA-CD173B85B762}"/>
              </a:ext>
            </a:extLst>
          </p:cNvPr>
          <p:cNvSpPr txBox="1"/>
          <p:nvPr/>
        </p:nvSpPr>
        <p:spPr>
          <a:xfrm>
            <a:off x="8229466" y="634650"/>
            <a:ext cx="3332391" cy="646331"/>
          </a:xfrm>
          <a:prstGeom prst="rect">
            <a:avLst/>
          </a:prstGeom>
          <a:noFill/>
          <a:ln>
            <a:solidFill>
              <a:schemeClr val="accent1"/>
            </a:solidFill>
          </a:ln>
        </p:spPr>
        <p:txBody>
          <a:bodyPr wrap="square" rtlCol="0">
            <a:spAutoFit/>
          </a:bodyPr>
          <a:lstStyle/>
          <a:p>
            <a:r>
              <a:rPr lang="fr-FR" dirty="0"/>
              <a:t>Les « digital natives » : un mythe </a:t>
            </a:r>
          </a:p>
          <a:p>
            <a:r>
              <a:rPr lang="fr-FR" dirty="0"/>
              <a:t>Doc 5</a:t>
            </a:r>
          </a:p>
        </p:txBody>
      </p:sp>
      <p:cxnSp>
        <p:nvCxnSpPr>
          <p:cNvPr id="17" name="Connecteur droit avec flèche 16">
            <a:extLst>
              <a:ext uri="{FF2B5EF4-FFF2-40B4-BE49-F238E27FC236}">
                <a16:creationId xmlns:a16="http://schemas.microsoft.com/office/drawing/2014/main" id="{1BBCD032-AB3B-4599-9E8C-1EB899F97B50}"/>
              </a:ext>
            </a:extLst>
          </p:cNvPr>
          <p:cNvCxnSpPr>
            <a:cxnSpLocks/>
          </p:cNvCxnSpPr>
          <p:nvPr/>
        </p:nvCxnSpPr>
        <p:spPr>
          <a:xfrm flipV="1">
            <a:off x="7938142" y="1004011"/>
            <a:ext cx="582649" cy="9279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5843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hlinkClick r:id="rId2" action="ppaction://hlinksldjump"/>
            <a:extLst>
              <a:ext uri="{FF2B5EF4-FFF2-40B4-BE49-F238E27FC236}">
                <a16:creationId xmlns:a16="http://schemas.microsoft.com/office/drawing/2014/main" id="{FC37A04A-E3E2-4A13-A23C-02E0AE242317}"/>
              </a:ext>
            </a:extLst>
          </p:cNvPr>
          <p:cNvSpPr txBox="1"/>
          <p:nvPr/>
        </p:nvSpPr>
        <p:spPr>
          <a:xfrm>
            <a:off x="8695796" y="753883"/>
            <a:ext cx="1900713" cy="1015663"/>
          </a:xfrm>
          <a:prstGeom prst="rect">
            <a:avLst/>
          </a:prstGeom>
          <a:noFill/>
          <a:ln>
            <a:solidFill>
              <a:schemeClr val="accent2"/>
            </a:solidFill>
          </a:ln>
        </p:spPr>
        <p:txBody>
          <a:bodyPr wrap="none" rtlCol="0">
            <a:spAutoFit/>
          </a:bodyPr>
          <a:lstStyle/>
          <a:p>
            <a:r>
              <a:rPr lang="fr-FR" sz="2000" dirty="0">
                <a:hlinkClick r:id="rId2" action="ppaction://hlinksldjump"/>
              </a:rPr>
              <a:t>Individualisation</a:t>
            </a:r>
            <a:endParaRPr lang="fr-FR" sz="2000" dirty="0"/>
          </a:p>
          <a:p>
            <a:r>
              <a:rPr lang="fr-FR" sz="2000" dirty="0"/>
              <a:t>Compétition</a:t>
            </a:r>
          </a:p>
          <a:p>
            <a:r>
              <a:rPr lang="fr-FR" sz="2000" dirty="0"/>
              <a:t>Sélection Doc 7</a:t>
            </a:r>
          </a:p>
        </p:txBody>
      </p:sp>
      <p:sp>
        <p:nvSpPr>
          <p:cNvPr id="3" name="Rectangle 2">
            <a:extLst>
              <a:ext uri="{FF2B5EF4-FFF2-40B4-BE49-F238E27FC236}">
                <a16:creationId xmlns:a16="http://schemas.microsoft.com/office/drawing/2014/main" id="{0E323825-4E15-40A8-928E-B18D6789801D}"/>
              </a:ext>
            </a:extLst>
          </p:cNvPr>
          <p:cNvSpPr/>
          <p:nvPr/>
        </p:nvSpPr>
        <p:spPr>
          <a:xfrm>
            <a:off x="5182257" y="1715943"/>
            <a:ext cx="1867725" cy="3107493"/>
          </a:xfrm>
          <a:prstGeom prst="rect">
            <a:avLst/>
          </a:prstGeom>
          <a:solidFill>
            <a:schemeClr val="bg2">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FR" dirty="0"/>
              <a:t>La vision néo libérale du  numérique</a:t>
            </a:r>
          </a:p>
          <a:p>
            <a:pPr algn="ctr"/>
            <a:r>
              <a:rPr lang="fr-FR" dirty="0"/>
              <a:t>pour l’école et ses principes  de management</a:t>
            </a:r>
          </a:p>
        </p:txBody>
      </p:sp>
      <p:sp>
        <p:nvSpPr>
          <p:cNvPr id="4" name="ZoneTexte 3">
            <a:hlinkClick r:id="rId3" action="ppaction://hlinksldjump"/>
            <a:extLst>
              <a:ext uri="{FF2B5EF4-FFF2-40B4-BE49-F238E27FC236}">
                <a16:creationId xmlns:a16="http://schemas.microsoft.com/office/drawing/2014/main" id="{D7C10633-0EC2-47C8-A2DB-C468A91117D9}"/>
              </a:ext>
            </a:extLst>
          </p:cNvPr>
          <p:cNvSpPr txBox="1"/>
          <p:nvPr/>
        </p:nvSpPr>
        <p:spPr>
          <a:xfrm>
            <a:off x="8692802" y="3060408"/>
            <a:ext cx="2227068" cy="646331"/>
          </a:xfrm>
          <a:prstGeom prst="rect">
            <a:avLst/>
          </a:prstGeom>
          <a:noFill/>
          <a:ln>
            <a:solidFill>
              <a:schemeClr val="accent2"/>
            </a:solidFill>
          </a:ln>
        </p:spPr>
        <p:txBody>
          <a:bodyPr wrap="square" rtlCol="0">
            <a:spAutoFit/>
          </a:bodyPr>
          <a:lstStyle/>
          <a:p>
            <a:r>
              <a:rPr lang="fr-FR" dirty="0"/>
              <a:t> hyper contrôle</a:t>
            </a:r>
          </a:p>
          <a:p>
            <a:r>
              <a:rPr lang="fr-FR" dirty="0"/>
              <a:t>Et économies  </a:t>
            </a:r>
            <a:r>
              <a:rPr lang="fr-FR" dirty="0">
                <a:hlinkClick r:id="rId3" action="ppaction://hlinksldjump"/>
              </a:rPr>
              <a:t>Doc</a:t>
            </a:r>
            <a:r>
              <a:rPr lang="fr-FR" dirty="0"/>
              <a:t> 9</a:t>
            </a:r>
          </a:p>
        </p:txBody>
      </p:sp>
      <p:sp>
        <p:nvSpPr>
          <p:cNvPr id="5" name="ZoneTexte 4">
            <a:hlinkClick r:id="rId4" action="ppaction://hlinksldjump"/>
            <a:extLst>
              <a:ext uri="{FF2B5EF4-FFF2-40B4-BE49-F238E27FC236}">
                <a16:creationId xmlns:a16="http://schemas.microsoft.com/office/drawing/2014/main" id="{CC13374E-69AF-4D75-A155-FA65058C1A2A}"/>
              </a:ext>
            </a:extLst>
          </p:cNvPr>
          <p:cNvSpPr txBox="1"/>
          <p:nvPr/>
        </p:nvSpPr>
        <p:spPr>
          <a:xfrm>
            <a:off x="9033824" y="4458054"/>
            <a:ext cx="2352801" cy="1323439"/>
          </a:xfrm>
          <a:prstGeom prst="rect">
            <a:avLst/>
          </a:prstGeom>
          <a:noFill/>
          <a:ln>
            <a:solidFill>
              <a:schemeClr val="accent2"/>
            </a:solidFill>
          </a:ln>
        </p:spPr>
        <p:txBody>
          <a:bodyPr wrap="square" rtlCol="0">
            <a:spAutoFit/>
          </a:bodyPr>
          <a:lstStyle/>
          <a:p>
            <a:r>
              <a:rPr lang="fr-FR" sz="2000" dirty="0"/>
              <a:t>Des </a:t>
            </a:r>
            <a:r>
              <a:rPr lang="fr-FR" sz="2000" dirty="0">
                <a:hlinkClick r:id="rId4" action="ppaction://hlinksldjump"/>
              </a:rPr>
              <a:t>enseignants</a:t>
            </a:r>
            <a:r>
              <a:rPr lang="fr-FR" sz="2000" dirty="0"/>
              <a:t> </a:t>
            </a:r>
          </a:p>
          <a:p>
            <a:r>
              <a:rPr lang="fr-FR" sz="2000" dirty="0"/>
              <a:t>Exécutants :  la  standardisation  des pratiques  doc 10</a:t>
            </a:r>
          </a:p>
        </p:txBody>
      </p:sp>
      <p:sp>
        <p:nvSpPr>
          <p:cNvPr id="6" name="ZoneTexte 5">
            <a:hlinkClick r:id="rId5" action="ppaction://hlinksldjump"/>
            <a:extLst>
              <a:ext uri="{FF2B5EF4-FFF2-40B4-BE49-F238E27FC236}">
                <a16:creationId xmlns:a16="http://schemas.microsoft.com/office/drawing/2014/main" id="{76FCA26E-1DBF-48C6-8BCB-159901A388AD}"/>
              </a:ext>
            </a:extLst>
          </p:cNvPr>
          <p:cNvSpPr txBox="1"/>
          <p:nvPr/>
        </p:nvSpPr>
        <p:spPr>
          <a:xfrm>
            <a:off x="6257351" y="6001096"/>
            <a:ext cx="2101334" cy="707886"/>
          </a:xfrm>
          <a:prstGeom prst="rect">
            <a:avLst/>
          </a:prstGeom>
          <a:noFill/>
          <a:ln>
            <a:solidFill>
              <a:schemeClr val="accent2"/>
            </a:solidFill>
          </a:ln>
        </p:spPr>
        <p:txBody>
          <a:bodyPr wrap="square" rtlCol="0">
            <a:spAutoFit/>
          </a:bodyPr>
          <a:lstStyle/>
          <a:p>
            <a:r>
              <a:rPr lang="fr-FR" sz="2000" dirty="0">
                <a:hlinkClick r:id="rId5" action="ppaction://hlinksldjump"/>
              </a:rPr>
              <a:t>Marchandisation</a:t>
            </a:r>
            <a:r>
              <a:rPr lang="fr-FR" sz="2000" dirty="0"/>
              <a:t> Doc 11</a:t>
            </a:r>
          </a:p>
        </p:txBody>
      </p:sp>
      <p:cxnSp>
        <p:nvCxnSpPr>
          <p:cNvPr id="8" name="Connecteur droit avec flèche 7">
            <a:extLst>
              <a:ext uri="{FF2B5EF4-FFF2-40B4-BE49-F238E27FC236}">
                <a16:creationId xmlns:a16="http://schemas.microsoft.com/office/drawing/2014/main" id="{08DBD470-D5AE-4106-AE0C-5A738A09EE47}"/>
              </a:ext>
            </a:extLst>
          </p:cNvPr>
          <p:cNvCxnSpPr/>
          <p:nvPr/>
        </p:nvCxnSpPr>
        <p:spPr>
          <a:xfrm flipV="1">
            <a:off x="7191214" y="1692059"/>
            <a:ext cx="1501588" cy="114413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 name="Connecteur droit avec flèche 9">
            <a:extLst>
              <a:ext uri="{FF2B5EF4-FFF2-40B4-BE49-F238E27FC236}">
                <a16:creationId xmlns:a16="http://schemas.microsoft.com/office/drawing/2014/main" id="{B3841755-7737-41A9-8FA4-74C6CCF2146C}"/>
              </a:ext>
            </a:extLst>
          </p:cNvPr>
          <p:cNvCxnSpPr/>
          <p:nvPr/>
        </p:nvCxnSpPr>
        <p:spPr>
          <a:xfrm flipV="1">
            <a:off x="7191214" y="3429000"/>
            <a:ext cx="1501588" cy="35258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 name="Connecteur droit avec flèche 11">
            <a:extLst>
              <a:ext uri="{FF2B5EF4-FFF2-40B4-BE49-F238E27FC236}">
                <a16:creationId xmlns:a16="http://schemas.microsoft.com/office/drawing/2014/main" id="{7845AA74-2DB1-4C80-B1B0-59718B386886}"/>
              </a:ext>
            </a:extLst>
          </p:cNvPr>
          <p:cNvCxnSpPr/>
          <p:nvPr/>
        </p:nvCxnSpPr>
        <p:spPr>
          <a:xfrm>
            <a:off x="7191214" y="4259744"/>
            <a:ext cx="1627322" cy="65723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4" name="Connecteur droit avec flèche 13">
            <a:extLst>
              <a:ext uri="{FF2B5EF4-FFF2-40B4-BE49-F238E27FC236}">
                <a16:creationId xmlns:a16="http://schemas.microsoft.com/office/drawing/2014/main" id="{96BBC3CC-FA9B-49A6-B5A4-D28938281E93}"/>
              </a:ext>
            </a:extLst>
          </p:cNvPr>
          <p:cNvCxnSpPr>
            <a:cxnSpLocks/>
          </p:cNvCxnSpPr>
          <p:nvPr/>
        </p:nvCxnSpPr>
        <p:spPr>
          <a:xfrm>
            <a:off x="6400800" y="4916982"/>
            <a:ext cx="1379856" cy="99056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0" name="Rectangle 19">
            <a:extLst>
              <a:ext uri="{FF2B5EF4-FFF2-40B4-BE49-F238E27FC236}">
                <a16:creationId xmlns:a16="http://schemas.microsoft.com/office/drawing/2014/main" id="{F673A644-D30C-499C-823F-D12993D5C15D}"/>
              </a:ext>
            </a:extLst>
          </p:cNvPr>
          <p:cNvSpPr/>
          <p:nvPr/>
        </p:nvSpPr>
        <p:spPr>
          <a:xfrm>
            <a:off x="1810061" y="2157941"/>
            <a:ext cx="2572719" cy="2429557"/>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Le développement du_  numérique </a:t>
            </a:r>
          </a:p>
        </p:txBody>
      </p:sp>
      <p:sp>
        <p:nvSpPr>
          <p:cNvPr id="7" name="ZoneTexte 6">
            <a:hlinkClick r:id="rId6" action="ppaction://hlinksldjump"/>
            <a:extLst>
              <a:ext uri="{FF2B5EF4-FFF2-40B4-BE49-F238E27FC236}">
                <a16:creationId xmlns:a16="http://schemas.microsoft.com/office/drawing/2014/main" id="{4256FB64-1618-48DF-93F9-52ED7B468057}"/>
              </a:ext>
            </a:extLst>
          </p:cNvPr>
          <p:cNvSpPr txBox="1"/>
          <p:nvPr/>
        </p:nvSpPr>
        <p:spPr>
          <a:xfrm>
            <a:off x="8818536" y="1891849"/>
            <a:ext cx="2352802" cy="9233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dirty="0"/>
              <a:t>Une numérisation taylorisation des esprits  Doc 8</a:t>
            </a:r>
          </a:p>
        </p:txBody>
      </p:sp>
    </p:spTree>
    <p:extLst>
      <p:ext uri="{BB962C8B-B14F-4D97-AF65-F5344CB8AC3E}">
        <p14:creationId xmlns:p14="http://schemas.microsoft.com/office/powerpoint/2010/main" val="2360068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047700B-765E-4FCA-8CDD-AB9A17E466BC}"/>
              </a:ext>
            </a:extLst>
          </p:cNvPr>
          <p:cNvSpPr/>
          <p:nvPr/>
        </p:nvSpPr>
        <p:spPr>
          <a:xfrm>
            <a:off x="7638717" y="2855189"/>
            <a:ext cx="2032226" cy="2249214"/>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a:t>Une  </a:t>
            </a:r>
            <a:r>
              <a:rPr lang="fr-FR" dirty="0"/>
              <a:t>vision éthique, humaniste, </a:t>
            </a:r>
          </a:p>
          <a:p>
            <a:pPr algn="ctr"/>
            <a:r>
              <a:rPr lang="fr-FR" dirty="0"/>
              <a:t>professionnelle</a:t>
            </a:r>
          </a:p>
          <a:p>
            <a:pPr algn="ctr"/>
            <a:r>
              <a:rPr lang="fr-FR" dirty="0"/>
              <a:t>Culturelle  </a:t>
            </a:r>
          </a:p>
        </p:txBody>
      </p:sp>
      <p:sp>
        <p:nvSpPr>
          <p:cNvPr id="6" name="Rectangle 5">
            <a:hlinkClick r:id="rId2" action="ppaction://hlinksldjump"/>
            <a:extLst>
              <a:ext uri="{FF2B5EF4-FFF2-40B4-BE49-F238E27FC236}">
                <a16:creationId xmlns:a16="http://schemas.microsoft.com/office/drawing/2014/main" id="{85CCD6A1-F7E3-4348-A3AF-EFA239C5839E}"/>
              </a:ext>
            </a:extLst>
          </p:cNvPr>
          <p:cNvSpPr/>
          <p:nvPr/>
        </p:nvSpPr>
        <p:spPr>
          <a:xfrm>
            <a:off x="583777" y="4059175"/>
            <a:ext cx="2329125" cy="917829"/>
          </a:xfrm>
          <a:prstGeom prst="rect">
            <a:avLst/>
          </a:prstGeom>
          <a:solidFill>
            <a:schemeClr val="tx2">
              <a:lumMod val="60000"/>
              <a:lumOff val="4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FR" sz="1400" dirty="0"/>
              <a:t>Rapport au savoir et comportements  culturels  nouveaux  Doc 18</a:t>
            </a:r>
          </a:p>
        </p:txBody>
      </p:sp>
      <p:sp>
        <p:nvSpPr>
          <p:cNvPr id="7" name="ZoneTexte 6">
            <a:hlinkClick r:id="rId3" action="ppaction://hlinksldjump"/>
            <a:extLst>
              <a:ext uri="{FF2B5EF4-FFF2-40B4-BE49-F238E27FC236}">
                <a16:creationId xmlns:a16="http://schemas.microsoft.com/office/drawing/2014/main" id="{1F444086-176E-4E95-A221-828E700E418B}"/>
              </a:ext>
            </a:extLst>
          </p:cNvPr>
          <p:cNvSpPr txBox="1"/>
          <p:nvPr/>
        </p:nvSpPr>
        <p:spPr>
          <a:xfrm>
            <a:off x="5183880" y="896696"/>
            <a:ext cx="3049950" cy="195996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449580">
              <a:lnSpc>
                <a:spcPct val="107000"/>
              </a:lnSpc>
              <a:spcAft>
                <a:spcPts val="800"/>
              </a:spcAft>
            </a:pPr>
            <a:r>
              <a:rPr lang="fr-FR" sz="1800" b="1" i="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six  défis : </a:t>
            </a:r>
            <a:r>
              <a:rPr lang="fr-F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éthiques , humanistes, professionnels et  culturels  pour l’emploi  du numérique  </a:t>
            </a:r>
            <a:r>
              <a:rPr lang="fr-FR"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DOC 16</a:t>
            </a:r>
            <a:endParaRPr lang="fr-F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1798320" indent="449580">
              <a:lnSpc>
                <a:spcPct val="107000"/>
              </a:lnSpc>
              <a:spcAft>
                <a:spcPts val="800"/>
              </a:spcAft>
            </a:pPr>
            <a:r>
              <a:rPr lang="fr-F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ZoneTexte 7">
            <a:extLst>
              <a:ext uri="{FF2B5EF4-FFF2-40B4-BE49-F238E27FC236}">
                <a16:creationId xmlns:a16="http://schemas.microsoft.com/office/drawing/2014/main" id="{DF1AB1FA-0382-4E19-B7E4-0CA78FA48E63}"/>
              </a:ext>
            </a:extLst>
          </p:cNvPr>
          <p:cNvSpPr txBox="1"/>
          <p:nvPr/>
        </p:nvSpPr>
        <p:spPr>
          <a:xfrm>
            <a:off x="836908" y="217283"/>
            <a:ext cx="1970836" cy="369332"/>
          </a:xfrm>
          <a:prstGeom prst="rect">
            <a:avLst/>
          </a:prstGeom>
          <a:noFill/>
        </p:spPr>
        <p:txBody>
          <a:bodyPr wrap="square" rtlCol="0">
            <a:spAutoFit/>
          </a:bodyPr>
          <a:lstStyle/>
          <a:p>
            <a:r>
              <a:rPr lang="fr-FR" dirty="0"/>
              <a:t>Démocratisation</a:t>
            </a:r>
          </a:p>
        </p:txBody>
      </p:sp>
      <p:sp>
        <p:nvSpPr>
          <p:cNvPr id="9" name="ZoneTexte 8">
            <a:extLst>
              <a:ext uri="{FF2B5EF4-FFF2-40B4-BE49-F238E27FC236}">
                <a16:creationId xmlns:a16="http://schemas.microsoft.com/office/drawing/2014/main" id="{64243E0E-7A1C-4C99-97DA-6B58F63041DA}"/>
              </a:ext>
            </a:extLst>
          </p:cNvPr>
          <p:cNvSpPr txBox="1"/>
          <p:nvPr/>
        </p:nvSpPr>
        <p:spPr>
          <a:xfrm>
            <a:off x="836908" y="653863"/>
            <a:ext cx="1596326" cy="369332"/>
          </a:xfrm>
          <a:prstGeom prst="rect">
            <a:avLst/>
          </a:prstGeom>
          <a:noFill/>
        </p:spPr>
        <p:txBody>
          <a:bodyPr wrap="square" rtlCol="0">
            <a:spAutoFit/>
          </a:bodyPr>
          <a:lstStyle/>
          <a:p>
            <a:r>
              <a:rPr lang="fr-FR" dirty="0"/>
              <a:t>émancipation</a:t>
            </a:r>
          </a:p>
        </p:txBody>
      </p:sp>
      <p:sp>
        <p:nvSpPr>
          <p:cNvPr id="10" name="ZoneTexte 9">
            <a:extLst>
              <a:ext uri="{FF2B5EF4-FFF2-40B4-BE49-F238E27FC236}">
                <a16:creationId xmlns:a16="http://schemas.microsoft.com/office/drawing/2014/main" id="{099BF660-F286-4668-AA3D-7E2BF8F1E793}"/>
              </a:ext>
            </a:extLst>
          </p:cNvPr>
          <p:cNvSpPr txBox="1"/>
          <p:nvPr/>
        </p:nvSpPr>
        <p:spPr>
          <a:xfrm>
            <a:off x="866930" y="1009489"/>
            <a:ext cx="1269887" cy="369332"/>
          </a:xfrm>
          <a:prstGeom prst="rect">
            <a:avLst/>
          </a:prstGeom>
          <a:noFill/>
        </p:spPr>
        <p:txBody>
          <a:bodyPr wrap="square" rtlCol="0">
            <a:spAutoFit/>
          </a:bodyPr>
          <a:lstStyle/>
          <a:p>
            <a:r>
              <a:rPr lang="fr-FR" dirty="0"/>
              <a:t>Solidarité</a:t>
            </a:r>
          </a:p>
        </p:txBody>
      </p:sp>
      <p:sp>
        <p:nvSpPr>
          <p:cNvPr id="11" name="ZoneTexte 10">
            <a:extLst>
              <a:ext uri="{FF2B5EF4-FFF2-40B4-BE49-F238E27FC236}">
                <a16:creationId xmlns:a16="http://schemas.microsoft.com/office/drawing/2014/main" id="{02E115CA-C7D5-4DAE-885E-90100BFD73C7}"/>
              </a:ext>
            </a:extLst>
          </p:cNvPr>
          <p:cNvSpPr txBox="1"/>
          <p:nvPr/>
        </p:nvSpPr>
        <p:spPr>
          <a:xfrm>
            <a:off x="619931" y="1418836"/>
            <a:ext cx="2495227" cy="379799"/>
          </a:xfrm>
          <a:prstGeom prst="rect">
            <a:avLst/>
          </a:prstGeom>
          <a:noFill/>
        </p:spPr>
        <p:txBody>
          <a:bodyPr wrap="square" rtlCol="0">
            <a:spAutoFit/>
          </a:bodyPr>
          <a:lstStyle/>
          <a:p>
            <a:r>
              <a:rPr lang="fr-FR" dirty="0"/>
              <a:t>Ouverture au monde</a:t>
            </a:r>
          </a:p>
        </p:txBody>
      </p:sp>
      <p:sp>
        <p:nvSpPr>
          <p:cNvPr id="13" name="ZoneTexte 12">
            <a:extLst>
              <a:ext uri="{FF2B5EF4-FFF2-40B4-BE49-F238E27FC236}">
                <a16:creationId xmlns:a16="http://schemas.microsoft.com/office/drawing/2014/main" id="{30289D10-54FB-49C3-9187-027CF6873E24}"/>
              </a:ext>
            </a:extLst>
          </p:cNvPr>
          <p:cNvSpPr txBox="1"/>
          <p:nvPr/>
        </p:nvSpPr>
        <p:spPr>
          <a:xfrm>
            <a:off x="619931" y="1774462"/>
            <a:ext cx="2141317" cy="369332"/>
          </a:xfrm>
          <a:prstGeom prst="rect">
            <a:avLst/>
          </a:prstGeom>
          <a:noFill/>
        </p:spPr>
        <p:txBody>
          <a:bodyPr wrap="square" rtlCol="0">
            <a:spAutoFit/>
          </a:bodyPr>
          <a:lstStyle/>
          <a:p>
            <a:r>
              <a:rPr lang="fr-FR" dirty="0"/>
              <a:t>Pollution : contrôle</a:t>
            </a:r>
          </a:p>
        </p:txBody>
      </p:sp>
      <p:sp>
        <p:nvSpPr>
          <p:cNvPr id="14" name="ZoneTexte 13">
            <a:extLst>
              <a:ext uri="{FF2B5EF4-FFF2-40B4-BE49-F238E27FC236}">
                <a16:creationId xmlns:a16="http://schemas.microsoft.com/office/drawing/2014/main" id="{012D08DE-68A6-477F-AB0A-DFB084421D4C}"/>
              </a:ext>
            </a:extLst>
          </p:cNvPr>
          <p:cNvSpPr txBox="1"/>
          <p:nvPr/>
        </p:nvSpPr>
        <p:spPr>
          <a:xfrm>
            <a:off x="632216" y="2154261"/>
            <a:ext cx="1801018" cy="646331"/>
          </a:xfrm>
          <a:prstGeom prst="rect">
            <a:avLst/>
          </a:prstGeom>
          <a:noFill/>
        </p:spPr>
        <p:txBody>
          <a:bodyPr wrap="square" rtlCol="0">
            <a:spAutoFit/>
          </a:bodyPr>
          <a:lstStyle/>
          <a:p>
            <a:r>
              <a:rPr lang="fr-FR" dirty="0"/>
              <a:t>Stop à la marchandisation </a:t>
            </a:r>
          </a:p>
        </p:txBody>
      </p:sp>
      <p:sp>
        <p:nvSpPr>
          <p:cNvPr id="15" name="ZoneTexte 14">
            <a:extLst>
              <a:ext uri="{FF2B5EF4-FFF2-40B4-BE49-F238E27FC236}">
                <a16:creationId xmlns:a16="http://schemas.microsoft.com/office/drawing/2014/main" id="{F80BB5C7-9DFD-4175-8FD2-2CDE9563E144}"/>
              </a:ext>
            </a:extLst>
          </p:cNvPr>
          <p:cNvSpPr txBox="1"/>
          <p:nvPr/>
        </p:nvSpPr>
        <p:spPr>
          <a:xfrm>
            <a:off x="10024185" y="3429000"/>
            <a:ext cx="2048995" cy="1200329"/>
          </a:xfrm>
          <a:prstGeom prst="rect">
            <a:avLst/>
          </a:prstGeom>
          <a:solidFill>
            <a:schemeClr val="accent6"/>
          </a:solidFill>
        </p:spPr>
        <p:txBody>
          <a:bodyPr wrap="square" rtlCol="0">
            <a:spAutoFit/>
          </a:bodyPr>
          <a:lstStyle/>
          <a:p>
            <a:r>
              <a:rPr lang="fr-FR" dirty="0"/>
              <a:t>La puissance de développement  du numérique et ses conditions</a:t>
            </a:r>
          </a:p>
        </p:txBody>
      </p:sp>
      <p:cxnSp>
        <p:nvCxnSpPr>
          <p:cNvPr id="17" name="Connecteur droit avec flèche 16">
            <a:extLst>
              <a:ext uri="{FF2B5EF4-FFF2-40B4-BE49-F238E27FC236}">
                <a16:creationId xmlns:a16="http://schemas.microsoft.com/office/drawing/2014/main" id="{5E9EDFCA-F018-4DEF-A2CE-1F3509AD650E}"/>
              </a:ext>
            </a:extLst>
          </p:cNvPr>
          <p:cNvCxnSpPr>
            <a:cxnSpLocks/>
          </p:cNvCxnSpPr>
          <p:nvPr/>
        </p:nvCxnSpPr>
        <p:spPr>
          <a:xfrm flipH="1" flipV="1">
            <a:off x="2603713" y="493370"/>
            <a:ext cx="2601769" cy="1271803"/>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cxnSp>
        <p:nvCxnSpPr>
          <p:cNvPr id="19" name="Connecteur droit avec flèche 18">
            <a:extLst>
              <a:ext uri="{FF2B5EF4-FFF2-40B4-BE49-F238E27FC236}">
                <a16:creationId xmlns:a16="http://schemas.microsoft.com/office/drawing/2014/main" id="{936943B8-EDED-4E5B-8ECE-B22849D5B8BC}"/>
              </a:ext>
            </a:extLst>
          </p:cNvPr>
          <p:cNvCxnSpPr>
            <a:cxnSpLocks/>
            <a:endCxn id="9" idx="3"/>
          </p:cNvCxnSpPr>
          <p:nvPr/>
        </p:nvCxnSpPr>
        <p:spPr>
          <a:xfrm flipH="1" flipV="1">
            <a:off x="2433234" y="838529"/>
            <a:ext cx="2688958" cy="972680"/>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cxnSp>
        <p:nvCxnSpPr>
          <p:cNvPr id="21" name="Connecteur droit avec flèche 20">
            <a:extLst>
              <a:ext uri="{FF2B5EF4-FFF2-40B4-BE49-F238E27FC236}">
                <a16:creationId xmlns:a16="http://schemas.microsoft.com/office/drawing/2014/main" id="{93FA96EF-73C8-4845-AA98-993D47765DA2}"/>
              </a:ext>
            </a:extLst>
          </p:cNvPr>
          <p:cNvCxnSpPr>
            <a:cxnSpLocks/>
            <a:stCxn id="7" idx="1"/>
          </p:cNvCxnSpPr>
          <p:nvPr/>
        </p:nvCxnSpPr>
        <p:spPr>
          <a:xfrm flipH="1" flipV="1">
            <a:off x="2332194" y="926383"/>
            <a:ext cx="2851686" cy="950293"/>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cxnSp>
        <p:nvCxnSpPr>
          <p:cNvPr id="24" name="Connecteur droit avec flèche 23">
            <a:extLst>
              <a:ext uri="{FF2B5EF4-FFF2-40B4-BE49-F238E27FC236}">
                <a16:creationId xmlns:a16="http://schemas.microsoft.com/office/drawing/2014/main" id="{EBF244B3-D5BA-44D7-AE05-77A82F4F3550}"/>
              </a:ext>
            </a:extLst>
          </p:cNvPr>
          <p:cNvCxnSpPr>
            <a:cxnSpLocks/>
            <a:stCxn id="7" idx="1"/>
          </p:cNvCxnSpPr>
          <p:nvPr/>
        </p:nvCxnSpPr>
        <p:spPr>
          <a:xfrm flipH="1" flipV="1">
            <a:off x="2700254" y="1350061"/>
            <a:ext cx="2483626" cy="526615"/>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cxnSp>
        <p:nvCxnSpPr>
          <p:cNvPr id="29" name="Connecteur droit avec flèche 28">
            <a:extLst>
              <a:ext uri="{FF2B5EF4-FFF2-40B4-BE49-F238E27FC236}">
                <a16:creationId xmlns:a16="http://schemas.microsoft.com/office/drawing/2014/main" id="{EA152C7B-2B87-4337-A33C-5EE857D6A933}"/>
              </a:ext>
            </a:extLst>
          </p:cNvPr>
          <p:cNvCxnSpPr>
            <a:endCxn id="13" idx="3"/>
          </p:cNvCxnSpPr>
          <p:nvPr/>
        </p:nvCxnSpPr>
        <p:spPr>
          <a:xfrm flipH="1">
            <a:off x="2761248" y="1847303"/>
            <a:ext cx="2479131" cy="111825"/>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cxnSp>
        <p:nvCxnSpPr>
          <p:cNvPr id="31" name="Connecteur droit avec flèche 30">
            <a:extLst>
              <a:ext uri="{FF2B5EF4-FFF2-40B4-BE49-F238E27FC236}">
                <a16:creationId xmlns:a16="http://schemas.microsoft.com/office/drawing/2014/main" id="{7AE6FE47-05E7-4404-AEF8-FCC8268A4CF8}"/>
              </a:ext>
            </a:extLst>
          </p:cNvPr>
          <p:cNvCxnSpPr>
            <a:stCxn id="7" idx="1"/>
          </p:cNvCxnSpPr>
          <p:nvPr/>
        </p:nvCxnSpPr>
        <p:spPr>
          <a:xfrm flipH="1">
            <a:off x="2673152" y="1876676"/>
            <a:ext cx="2510728" cy="387254"/>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sp>
        <p:nvSpPr>
          <p:cNvPr id="32" name="ZoneTexte 31">
            <a:hlinkClick r:id="rId2" action="ppaction://hlinksldjump"/>
            <a:extLst>
              <a:ext uri="{FF2B5EF4-FFF2-40B4-BE49-F238E27FC236}">
                <a16:creationId xmlns:a16="http://schemas.microsoft.com/office/drawing/2014/main" id="{98040984-834C-4FC2-8C10-FF407D2EC644}"/>
              </a:ext>
            </a:extLst>
          </p:cNvPr>
          <p:cNvSpPr txBox="1"/>
          <p:nvPr/>
        </p:nvSpPr>
        <p:spPr>
          <a:xfrm flipH="1">
            <a:off x="4288650" y="4594071"/>
            <a:ext cx="2329125" cy="1015663"/>
          </a:xfrm>
          <a:prstGeom prst="rect">
            <a:avLst/>
          </a:prstGeom>
          <a:noFill/>
          <a:ln>
            <a:solidFill>
              <a:schemeClr val="accent2">
                <a:lumMod val="75000"/>
              </a:schemeClr>
            </a:solidFill>
          </a:ln>
        </p:spPr>
        <p:txBody>
          <a:bodyPr wrap="square" rtlCol="0">
            <a:spAutoFit/>
          </a:bodyPr>
          <a:lstStyle/>
          <a:p>
            <a:r>
              <a:rPr lang="fr-FR" sz="2000" b="1" dirty="0">
                <a:solidFill>
                  <a:schemeClr val="accent2">
                    <a:lumMod val="75000"/>
                  </a:schemeClr>
                </a:solidFill>
              </a:rPr>
              <a:t>Des obstacles  nouveaux  à résoudre  Doc 18</a:t>
            </a:r>
          </a:p>
        </p:txBody>
      </p:sp>
      <p:sp>
        <p:nvSpPr>
          <p:cNvPr id="33" name="Rectangle 32">
            <a:hlinkClick r:id="rId4" action="ppaction://hlinksldjump"/>
            <a:extLst>
              <a:ext uri="{FF2B5EF4-FFF2-40B4-BE49-F238E27FC236}">
                <a16:creationId xmlns:a16="http://schemas.microsoft.com/office/drawing/2014/main" id="{881C08A4-1258-4EE1-8385-7789EE333B91}"/>
              </a:ext>
            </a:extLst>
          </p:cNvPr>
          <p:cNvSpPr/>
          <p:nvPr/>
        </p:nvSpPr>
        <p:spPr>
          <a:xfrm>
            <a:off x="928728" y="5439164"/>
            <a:ext cx="2186430" cy="1015663"/>
          </a:xfrm>
          <a:prstGeom prst="rect">
            <a:avLst/>
          </a:prstGeom>
          <a:solidFill>
            <a:schemeClr val="tx2">
              <a:lumMod val="60000"/>
              <a:lumOff val="4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FR" dirty="0">
                <a:hlinkClick r:id="rId4" action="ppaction://hlinksldjump"/>
              </a:rPr>
              <a:t>Opacité</a:t>
            </a:r>
            <a:r>
              <a:rPr lang="fr-FR" dirty="0"/>
              <a:t> et universalité du numérique Doc 19</a:t>
            </a:r>
          </a:p>
        </p:txBody>
      </p:sp>
      <p:cxnSp>
        <p:nvCxnSpPr>
          <p:cNvPr id="35" name="Connecteur droit avec flèche 34">
            <a:extLst>
              <a:ext uri="{FF2B5EF4-FFF2-40B4-BE49-F238E27FC236}">
                <a16:creationId xmlns:a16="http://schemas.microsoft.com/office/drawing/2014/main" id="{4AB376E5-A28A-429B-8BF8-7D6BAC65A93A}"/>
              </a:ext>
            </a:extLst>
          </p:cNvPr>
          <p:cNvCxnSpPr>
            <a:cxnSpLocks/>
            <a:stCxn id="32" idx="3"/>
          </p:cNvCxnSpPr>
          <p:nvPr/>
        </p:nvCxnSpPr>
        <p:spPr>
          <a:xfrm flipH="1" flipV="1">
            <a:off x="2912902" y="4715865"/>
            <a:ext cx="1375748" cy="3860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Connecteur droit avec flèche 37">
            <a:extLst>
              <a:ext uri="{FF2B5EF4-FFF2-40B4-BE49-F238E27FC236}">
                <a16:creationId xmlns:a16="http://schemas.microsoft.com/office/drawing/2014/main" id="{1F5DEFA9-1648-43D9-A88B-0A3014BF4B91}"/>
              </a:ext>
            </a:extLst>
          </p:cNvPr>
          <p:cNvCxnSpPr/>
          <p:nvPr/>
        </p:nvCxnSpPr>
        <p:spPr>
          <a:xfrm flipH="1">
            <a:off x="2912902" y="5305029"/>
            <a:ext cx="1375748" cy="7144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0" name="Flèche : droite 39">
            <a:extLst>
              <a:ext uri="{FF2B5EF4-FFF2-40B4-BE49-F238E27FC236}">
                <a16:creationId xmlns:a16="http://schemas.microsoft.com/office/drawing/2014/main" id="{72312967-1703-4784-948E-B1EE76038338}"/>
              </a:ext>
            </a:extLst>
          </p:cNvPr>
          <p:cNvSpPr/>
          <p:nvPr/>
        </p:nvSpPr>
        <p:spPr>
          <a:xfrm rot="12220533">
            <a:off x="6778778" y="2374238"/>
            <a:ext cx="1013395" cy="261398"/>
          </a:xfrm>
          <a:prstGeom prst="rightArrow">
            <a:avLst>
              <a:gd name="adj1" fmla="val 0"/>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 name="Flèche : droite 40">
            <a:extLst>
              <a:ext uri="{FF2B5EF4-FFF2-40B4-BE49-F238E27FC236}">
                <a16:creationId xmlns:a16="http://schemas.microsoft.com/office/drawing/2014/main" id="{2A933C3A-FCAA-4FA3-A2E3-C0421A6C987D}"/>
              </a:ext>
            </a:extLst>
          </p:cNvPr>
          <p:cNvSpPr/>
          <p:nvPr/>
        </p:nvSpPr>
        <p:spPr>
          <a:xfrm rot="10996140">
            <a:off x="6441883" y="3630407"/>
            <a:ext cx="1013395" cy="268045"/>
          </a:xfrm>
          <a:prstGeom prst="rightArrow">
            <a:avLst>
              <a:gd name="adj1" fmla="val 0"/>
              <a:gd name="adj2" fmla="val 6010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Flèche : droite 41">
            <a:extLst>
              <a:ext uri="{FF2B5EF4-FFF2-40B4-BE49-F238E27FC236}">
                <a16:creationId xmlns:a16="http://schemas.microsoft.com/office/drawing/2014/main" id="{A6AEAC51-99F2-41EE-8FB7-36A49DDE8513}"/>
              </a:ext>
            </a:extLst>
          </p:cNvPr>
          <p:cNvSpPr/>
          <p:nvPr/>
        </p:nvSpPr>
        <p:spPr>
          <a:xfrm rot="9941682">
            <a:off x="6308502" y="4821801"/>
            <a:ext cx="1013395" cy="268045"/>
          </a:xfrm>
          <a:prstGeom prst="rightArrow">
            <a:avLst>
              <a:gd name="adj1" fmla="val 0"/>
              <a:gd name="adj2" fmla="val 6010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ZoneTexte 42">
            <a:hlinkClick r:id="rId5" action="ppaction://hlinksldjump"/>
            <a:extLst>
              <a:ext uri="{FF2B5EF4-FFF2-40B4-BE49-F238E27FC236}">
                <a16:creationId xmlns:a16="http://schemas.microsoft.com/office/drawing/2014/main" id="{BD3337AF-C753-49BC-8477-C1805F71FA09}"/>
              </a:ext>
            </a:extLst>
          </p:cNvPr>
          <p:cNvSpPr txBox="1"/>
          <p:nvPr/>
        </p:nvSpPr>
        <p:spPr>
          <a:xfrm>
            <a:off x="3866828" y="3370116"/>
            <a:ext cx="2510727"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dirty="0">
                <a:solidFill>
                  <a:srgbClr val="0070C0"/>
                </a:solidFill>
              </a:rPr>
              <a:t>Avant le  numérique: des principes pédagogiques fondateurs  </a:t>
            </a:r>
            <a:r>
              <a:rPr lang="fr-FR" dirty="0">
                <a:solidFill>
                  <a:schemeClr val="tx1"/>
                </a:solidFill>
              </a:rPr>
              <a:t>DOC 17</a:t>
            </a:r>
            <a:r>
              <a:rPr lang="fr-FR" dirty="0">
                <a:solidFill>
                  <a:schemeClr val="tx1"/>
                </a:solidFill>
                <a:hlinkClick r:id="rId5" action="ppaction://hlinksldjump"/>
              </a:rPr>
              <a:t>Diapositive 21</a:t>
            </a:r>
            <a:endParaRPr lang="fr-FR" dirty="0">
              <a:solidFill>
                <a:schemeClr val="tx1"/>
              </a:solidFill>
            </a:endParaRPr>
          </a:p>
        </p:txBody>
      </p:sp>
    </p:spTree>
    <p:extLst>
      <p:ext uri="{BB962C8B-B14F-4D97-AF65-F5344CB8AC3E}">
        <p14:creationId xmlns:p14="http://schemas.microsoft.com/office/powerpoint/2010/main" val="297559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9C808FF9-DE15-49A1-A3ED-2CCC6F7959C2}"/>
              </a:ext>
            </a:extLst>
          </p:cNvPr>
          <p:cNvSpPr txBox="1"/>
          <p:nvPr/>
        </p:nvSpPr>
        <p:spPr>
          <a:xfrm>
            <a:off x="3591004" y="971659"/>
            <a:ext cx="5027487" cy="523220"/>
          </a:xfrm>
          <a:prstGeom prst="rect">
            <a:avLst/>
          </a:prstGeom>
          <a:solidFill>
            <a:schemeClr val="bg1">
              <a:lumMod val="75000"/>
            </a:schemeClr>
          </a:solidFill>
        </p:spPr>
        <p:txBody>
          <a:bodyPr wrap="square" rtlCol="0">
            <a:spAutoFit/>
          </a:bodyPr>
          <a:lstStyle/>
          <a:p>
            <a:r>
              <a:rPr lang="fr-FR" sz="2800" dirty="0">
                <a:ln>
                  <a:solidFill>
                    <a:sysClr val="windowText" lastClr="000000"/>
                  </a:solidFill>
                </a:ln>
              </a:rPr>
              <a:t>                SOS : URGENCES    </a:t>
            </a:r>
          </a:p>
        </p:txBody>
      </p:sp>
      <p:sp>
        <p:nvSpPr>
          <p:cNvPr id="3" name="ZoneTexte 2">
            <a:hlinkClick r:id="rId2" action="ppaction://hlinksldjump"/>
            <a:extLst>
              <a:ext uri="{FF2B5EF4-FFF2-40B4-BE49-F238E27FC236}">
                <a16:creationId xmlns:a16="http://schemas.microsoft.com/office/drawing/2014/main" id="{59E3E2B1-B0E8-476B-B4A1-38646F6DD3E9}"/>
              </a:ext>
            </a:extLst>
          </p:cNvPr>
          <p:cNvSpPr txBox="1"/>
          <p:nvPr/>
        </p:nvSpPr>
        <p:spPr>
          <a:xfrm>
            <a:off x="7928498" y="2148603"/>
            <a:ext cx="1888934" cy="830997"/>
          </a:xfrm>
          <a:prstGeom prst="rect">
            <a:avLst/>
          </a:prstGeom>
          <a:noFill/>
          <a:ln>
            <a:solidFill>
              <a:srgbClr val="FF0000"/>
            </a:solidFill>
          </a:ln>
        </p:spPr>
        <p:txBody>
          <a:bodyPr wrap="square" rtlCol="0">
            <a:spAutoFit/>
          </a:bodyPr>
          <a:lstStyle/>
          <a:p>
            <a:r>
              <a:rPr lang="fr-FR" sz="2400" dirty="0"/>
              <a:t>Formation Doc </a:t>
            </a:r>
            <a:r>
              <a:rPr lang="fr-FR" sz="2400"/>
              <a:t>20 </a:t>
            </a:r>
            <a:endParaRPr lang="fr-FR" sz="2400" dirty="0"/>
          </a:p>
        </p:txBody>
      </p:sp>
      <p:sp>
        <p:nvSpPr>
          <p:cNvPr id="4" name="ZoneTexte 3">
            <a:hlinkClick r:id="rId3" action="ppaction://hlinksldjump"/>
            <a:extLst>
              <a:ext uri="{FF2B5EF4-FFF2-40B4-BE49-F238E27FC236}">
                <a16:creationId xmlns:a16="http://schemas.microsoft.com/office/drawing/2014/main" id="{9E462B52-072F-4070-81E1-27376D3415CA}"/>
              </a:ext>
            </a:extLst>
          </p:cNvPr>
          <p:cNvSpPr txBox="1"/>
          <p:nvPr/>
        </p:nvSpPr>
        <p:spPr>
          <a:xfrm>
            <a:off x="7348712" y="3842085"/>
            <a:ext cx="2468720" cy="830997"/>
          </a:xfrm>
          <a:prstGeom prst="rect">
            <a:avLst/>
          </a:prstGeom>
          <a:noFill/>
          <a:ln>
            <a:solidFill>
              <a:srgbClr val="FF0000"/>
            </a:solidFill>
          </a:ln>
        </p:spPr>
        <p:txBody>
          <a:bodyPr wrap="square" rtlCol="0">
            <a:spAutoFit/>
          </a:bodyPr>
          <a:lstStyle/>
          <a:p>
            <a:r>
              <a:rPr lang="fr-FR" sz="2400" dirty="0"/>
              <a:t>Recherche DOC 21 </a:t>
            </a:r>
          </a:p>
        </p:txBody>
      </p:sp>
      <p:sp>
        <p:nvSpPr>
          <p:cNvPr id="5" name="ZoneTexte 4">
            <a:hlinkClick r:id="rId4" action="ppaction://hlinksldjump"/>
            <a:extLst>
              <a:ext uri="{FF2B5EF4-FFF2-40B4-BE49-F238E27FC236}">
                <a16:creationId xmlns:a16="http://schemas.microsoft.com/office/drawing/2014/main" id="{EB6AD63E-B9AF-49DC-A706-CA56735C254C}"/>
              </a:ext>
            </a:extLst>
          </p:cNvPr>
          <p:cNvSpPr txBox="1"/>
          <p:nvPr/>
        </p:nvSpPr>
        <p:spPr>
          <a:xfrm>
            <a:off x="1215406" y="2133722"/>
            <a:ext cx="3214128" cy="1015663"/>
          </a:xfrm>
          <a:prstGeom prst="rect">
            <a:avLst/>
          </a:prstGeom>
          <a:solidFill>
            <a:schemeClr val="bg1"/>
          </a:solidFill>
          <a:ln>
            <a:solidFill>
              <a:srgbClr val="FF0000"/>
            </a:solidFill>
          </a:ln>
        </p:spPr>
        <p:txBody>
          <a:bodyPr wrap="square" rtlCol="0">
            <a:spAutoFit/>
          </a:bodyPr>
          <a:lstStyle/>
          <a:p>
            <a:r>
              <a:rPr lang="fr-FR" sz="2400" dirty="0"/>
              <a:t>Conditions </a:t>
            </a:r>
            <a:r>
              <a:rPr lang="fr-FR" sz="2400" dirty="0">
                <a:hlinkClick r:id="rId4" action="ppaction://hlinksldjump"/>
              </a:rPr>
              <a:t>matérielles</a:t>
            </a:r>
            <a:r>
              <a:rPr lang="fr-FR" sz="2400" dirty="0"/>
              <a:t> </a:t>
            </a:r>
            <a:r>
              <a:rPr lang="fr-FR" dirty="0"/>
              <a:t>de travail et d’étude, personnels compétents  </a:t>
            </a:r>
            <a:r>
              <a:rPr lang="fr-FR" b="1" dirty="0"/>
              <a:t>doc</a:t>
            </a:r>
            <a:r>
              <a:rPr lang="fr-FR" dirty="0"/>
              <a:t> 13</a:t>
            </a:r>
          </a:p>
        </p:txBody>
      </p:sp>
      <p:sp>
        <p:nvSpPr>
          <p:cNvPr id="6" name="ZoneTexte 5">
            <a:hlinkClick r:id="rId5" action="ppaction://hlinksldjump"/>
            <a:extLst>
              <a:ext uri="{FF2B5EF4-FFF2-40B4-BE49-F238E27FC236}">
                <a16:creationId xmlns:a16="http://schemas.microsoft.com/office/drawing/2014/main" id="{3A54347A-BC45-4B6E-BEB8-8A1EA79CE3B8}"/>
              </a:ext>
            </a:extLst>
          </p:cNvPr>
          <p:cNvSpPr txBox="1"/>
          <p:nvPr/>
        </p:nvSpPr>
        <p:spPr>
          <a:xfrm>
            <a:off x="4449399" y="3708616"/>
            <a:ext cx="1602362" cy="1938992"/>
          </a:xfrm>
          <a:prstGeom prst="rect">
            <a:avLst/>
          </a:prstGeom>
          <a:noFill/>
          <a:ln>
            <a:solidFill>
              <a:srgbClr val="FF0000"/>
            </a:solidFill>
          </a:ln>
        </p:spPr>
        <p:txBody>
          <a:bodyPr wrap="square" rtlCol="0">
            <a:spAutoFit/>
          </a:bodyPr>
          <a:lstStyle/>
          <a:p>
            <a:r>
              <a:rPr lang="fr-FR" sz="2400" b="1" dirty="0"/>
              <a:t>Santé :  alertes </a:t>
            </a:r>
            <a:r>
              <a:rPr lang="fr-FR" dirty="0"/>
              <a:t>personnels de direction</a:t>
            </a:r>
          </a:p>
          <a:p>
            <a:r>
              <a:rPr lang="fr-FR" dirty="0"/>
              <a:t>Enseignants  élèves doc 12</a:t>
            </a:r>
          </a:p>
        </p:txBody>
      </p:sp>
      <p:cxnSp>
        <p:nvCxnSpPr>
          <p:cNvPr id="8" name="Connecteur droit avec flèche 7">
            <a:extLst>
              <a:ext uri="{FF2B5EF4-FFF2-40B4-BE49-F238E27FC236}">
                <a16:creationId xmlns:a16="http://schemas.microsoft.com/office/drawing/2014/main" id="{1DDEE732-C977-4EAB-9B37-726F2DD5D2EF}"/>
              </a:ext>
            </a:extLst>
          </p:cNvPr>
          <p:cNvCxnSpPr/>
          <p:nvPr/>
        </p:nvCxnSpPr>
        <p:spPr>
          <a:xfrm flipH="1">
            <a:off x="3272589" y="1546108"/>
            <a:ext cx="2470485" cy="587614"/>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0" name="Connecteur droit avec flèche 9">
            <a:extLst>
              <a:ext uri="{FF2B5EF4-FFF2-40B4-BE49-F238E27FC236}">
                <a16:creationId xmlns:a16="http://schemas.microsoft.com/office/drawing/2014/main" id="{BB88FC1B-2A3E-40C0-9B97-B9794846683B}"/>
              </a:ext>
            </a:extLst>
          </p:cNvPr>
          <p:cNvCxnSpPr>
            <a:cxnSpLocks/>
          </p:cNvCxnSpPr>
          <p:nvPr/>
        </p:nvCxnSpPr>
        <p:spPr>
          <a:xfrm>
            <a:off x="6564120" y="1682378"/>
            <a:ext cx="1364378" cy="2051448"/>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3" name="Connecteur droit avec flèche 12">
            <a:extLst>
              <a:ext uri="{FF2B5EF4-FFF2-40B4-BE49-F238E27FC236}">
                <a16:creationId xmlns:a16="http://schemas.microsoft.com/office/drawing/2014/main" id="{ED300D5B-069C-4A1F-9C8E-6B874D381BC5}"/>
              </a:ext>
            </a:extLst>
          </p:cNvPr>
          <p:cNvCxnSpPr>
            <a:cxnSpLocks/>
            <a:stCxn id="2" idx="2"/>
            <a:endCxn id="6" idx="0"/>
          </p:cNvCxnSpPr>
          <p:nvPr/>
        </p:nvCxnSpPr>
        <p:spPr>
          <a:xfrm flipH="1">
            <a:off x="5250580" y="1494879"/>
            <a:ext cx="854168" cy="2213737"/>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5" name="Connecteur droit avec flèche 14">
            <a:extLst>
              <a:ext uri="{FF2B5EF4-FFF2-40B4-BE49-F238E27FC236}">
                <a16:creationId xmlns:a16="http://schemas.microsoft.com/office/drawing/2014/main" id="{53025173-7E31-4191-8C98-46BF5F42AB5D}"/>
              </a:ext>
            </a:extLst>
          </p:cNvPr>
          <p:cNvCxnSpPr/>
          <p:nvPr/>
        </p:nvCxnSpPr>
        <p:spPr>
          <a:xfrm>
            <a:off x="6769768" y="1546108"/>
            <a:ext cx="1347537" cy="587614"/>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17" name="Flèche : double flèche verticale 16">
            <a:extLst>
              <a:ext uri="{FF2B5EF4-FFF2-40B4-BE49-F238E27FC236}">
                <a16:creationId xmlns:a16="http://schemas.microsoft.com/office/drawing/2014/main" id="{1305F789-111C-40D9-8CEF-438A7C569EBA}"/>
              </a:ext>
            </a:extLst>
          </p:cNvPr>
          <p:cNvSpPr/>
          <p:nvPr/>
        </p:nvSpPr>
        <p:spPr>
          <a:xfrm rot="474061">
            <a:off x="9053042" y="2349181"/>
            <a:ext cx="524556" cy="1695732"/>
          </a:xfrm>
          <a:prstGeom prst="upDownArrow">
            <a:avLst>
              <a:gd name="adj1" fmla="val 16899"/>
              <a:gd name="adj2" fmla="val 50000"/>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Flèche : double flèche verticale 17">
            <a:extLst>
              <a:ext uri="{FF2B5EF4-FFF2-40B4-BE49-F238E27FC236}">
                <a16:creationId xmlns:a16="http://schemas.microsoft.com/office/drawing/2014/main" id="{A418CA6D-A648-4D8A-920F-AE9712EE34FF}"/>
              </a:ext>
            </a:extLst>
          </p:cNvPr>
          <p:cNvSpPr/>
          <p:nvPr/>
        </p:nvSpPr>
        <p:spPr>
          <a:xfrm rot="19519401" flipH="1">
            <a:off x="3611042" y="2865722"/>
            <a:ext cx="361916" cy="1876051"/>
          </a:xfrm>
          <a:prstGeom prst="up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070323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637E883-4714-40A8-955E-EDF9BE0A5E75}"/>
              </a:ext>
            </a:extLst>
          </p:cNvPr>
          <p:cNvSpPr/>
          <p:nvPr/>
        </p:nvSpPr>
        <p:spPr>
          <a:xfrm>
            <a:off x="5485763" y="2984938"/>
            <a:ext cx="1240221" cy="1718880"/>
          </a:xfrm>
          <a:prstGeom prst="rect">
            <a:avLst/>
          </a:prstGeom>
          <a:solidFill>
            <a:srgbClr val="00B05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Le développement du  numérique </a:t>
            </a:r>
          </a:p>
          <a:p>
            <a:pPr algn="ctr"/>
            <a:r>
              <a:rPr lang="fr-FR" dirty="0"/>
              <a:t>À l’école</a:t>
            </a:r>
          </a:p>
        </p:txBody>
      </p:sp>
      <p:sp>
        <p:nvSpPr>
          <p:cNvPr id="4" name="ZoneTexte 3">
            <a:extLst>
              <a:ext uri="{FF2B5EF4-FFF2-40B4-BE49-F238E27FC236}">
                <a16:creationId xmlns:a16="http://schemas.microsoft.com/office/drawing/2014/main" id="{2ACAE1CB-CB17-4B11-A528-6B112EEC7F8A}"/>
              </a:ext>
            </a:extLst>
          </p:cNvPr>
          <p:cNvSpPr txBox="1"/>
          <p:nvPr/>
        </p:nvSpPr>
        <p:spPr>
          <a:xfrm>
            <a:off x="5265682" y="2080565"/>
            <a:ext cx="1660635" cy="670708"/>
          </a:xfrm>
          <a:prstGeom prst="rect">
            <a:avLst/>
          </a:prstGeom>
          <a:solidFill>
            <a:schemeClr val="bg2">
              <a:lumMod val="75000"/>
            </a:schemeClr>
          </a:solidFill>
        </p:spPr>
        <p:txBody>
          <a:bodyPr wrap="square" rtlCol="0">
            <a:spAutoFit/>
          </a:bodyPr>
          <a:lstStyle/>
          <a:p>
            <a:r>
              <a:rPr lang="fr-FR" dirty="0"/>
              <a:t>Les leçons du confinement</a:t>
            </a:r>
          </a:p>
        </p:txBody>
      </p:sp>
      <p:sp>
        <p:nvSpPr>
          <p:cNvPr id="5" name="Rectangle 4">
            <a:extLst>
              <a:ext uri="{FF2B5EF4-FFF2-40B4-BE49-F238E27FC236}">
                <a16:creationId xmlns:a16="http://schemas.microsoft.com/office/drawing/2014/main" id="{7625F802-84BF-4315-93EA-6F00ADE10F4C}"/>
              </a:ext>
            </a:extLst>
          </p:cNvPr>
          <p:cNvSpPr/>
          <p:nvPr/>
        </p:nvSpPr>
        <p:spPr>
          <a:xfrm>
            <a:off x="1026803" y="292284"/>
            <a:ext cx="2270234" cy="108697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FR" dirty="0"/>
              <a:t> fracture numérique et inégalités en hausse </a:t>
            </a:r>
          </a:p>
        </p:txBody>
      </p:sp>
      <p:sp>
        <p:nvSpPr>
          <p:cNvPr id="6" name="Rectangle 5">
            <a:extLst>
              <a:ext uri="{FF2B5EF4-FFF2-40B4-BE49-F238E27FC236}">
                <a16:creationId xmlns:a16="http://schemas.microsoft.com/office/drawing/2014/main" id="{FFD6BBBB-7B0F-470F-8610-A26AE5E42D32}"/>
              </a:ext>
            </a:extLst>
          </p:cNvPr>
          <p:cNvSpPr/>
          <p:nvPr/>
        </p:nvSpPr>
        <p:spPr>
          <a:xfrm>
            <a:off x="5166943" y="-27979"/>
            <a:ext cx="1492468" cy="162947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FR" dirty="0"/>
              <a:t>Très  gros retard de formation </a:t>
            </a:r>
          </a:p>
        </p:txBody>
      </p:sp>
      <p:sp>
        <p:nvSpPr>
          <p:cNvPr id="7" name="Rectangle 6">
            <a:extLst>
              <a:ext uri="{FF2B5EF4-FFF2-40B4-BE49-F238E27FC236}">
                <a16:creationId xmlns:a16="http://schemas.microsoft.com/office/drawing/2014/main" id="{D594F5EB-5E17-4F2C-A2AD-1A426FE6F128}"/>
              </a:ext>
            </a:extLst>
          </p:cNvPr>
          <p:cNvSpPr/>
          <p:nvPr/>
        </p:nvSpPr>
        <p:spPr>
          <a:xfrm>
            <a:off x="6801362" y="248655"/>
            <a:ext cx="1974778" cy="107621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Enseignants : Des usages et rapports au  numérique  divers </a:t>
            </a:r>
          </a:p>
        </p:txBody>
      </p:sp>
      <p:sp>
        <p:nvSpPr>
          <p:cNvPr id="9" name="Rectangle 8">
            <a:extLst>
              <a:ext uri="{FF2B5EF4-FFF2-40B4-BE49-F238E27FC236}">
                <a16:creationId xmlns:a16="http://schemas.microsoft.com/office/drawing/2014/main" id="{8D24799A-E4CD-4D5B-8F48-E65B8E160FBE}"/>
              </a:ext>
            </a:extLst>
          </p:cNvPr>
          <p:cNvSpPr/>
          <p:nvPr/>
        </p:nvSpPr>
        <p:spPr>
          <a:xfrm>
            <a:off x="3501989" y="202519"/>
            <a:ext cx="1394955" cy="1471978"/>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La relation éducative indispensable </a:t>
            </a:r>
          </a:p>
        </p:txBody>
      </p:sp>
      <p:sp>
        <p:nvSpPr>
          <p:cNvPr id="11" name="ZoneTexte 10">
            <a:extLst>
              <a:ext uri="{FF2B5EF4-FFF2-40B4-BE49-F238E27FC236}">
                <a16:creationId xmlns:a16="http://schemas.microsoft.com/office/drawing/2014/main" id="{DA02EEC9-4664-4666-8EDB-19938C0E3F54}"/>
              </a:ext>
            </a:extLst>
          </p:cNvPr>
          <p:cNvSpPr txBox="1"/>
          <p:nvPr/>
        </p:nvSpPr>
        <p:spPr>
          <a:xfrm>
            <a:off x="9176699" y="248655"/>
            <a:ext cx="2111411" cy="369332"/>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fr-FR" dirty="0"/>
              <a:t>résistances</a:t>
            </a:r>
          </a:p>
        </p:txBody>
      </p:sp>
      <p:sp>
        <p:nvSpPr>
          <p:cNvPr id="12" name="ZoneTexte 11">
            <a:extLst>
              <a:ext uri="{FF2B5EF4-FFF2-40B4-BE49-F238E27FC236}">
                <a16:creationId xmlns:a16="http://schemas.microsoft.com/office/drawing/2014/main" id="{35B63592-5CC8-4284-9719-5FDAB956993F}"/>
              </a:ext>
            </a:extLst>
          </p:cNvPr>
          <p:cNvSpPr txBox="1"/>
          <p:nvPr/>
        </p:nvSpPr>
        <p:spPr>
          <a:xfrm>
            <a:off x="9101960" y="744558"/>
            <a:ext cx="1620841" cy="369332"/>
          </a:xfrm>
          <a:prstGeom prst="rect">
            <a:avLst/>
          </a:prstGeom>
          <a:noFill/>
          <a:ln>
            <a:solidFill>
              <a:schemeClr val="accent1"/>
            </a:solidFill>
          </a:ln>
        </p:spPr>
        <p:txBody>
          <a:bodyPr wrap="square" rtlCol="0">
            <a:spAutoFit/>
          </a:bodyPr>
          <a:lstStyle/>
          <a:p>
            <a:r>
              <a:rPr lang="fr-FR" dirty="0"/>
              <a:t>illusions</a:t>
            </a:r>
          </a:p>
        </p:txBody>
      </p:sp>
      <p:sp>
        <p:nvSpPr>
          <p:cNvPr id="13" name="ZoneTexte 12">
            <a:extLst>
              <a:ext uri="{FF2B5EF4-FFF2-40B4-BE49-F238E27FC236}">
                <a16:creationId xmlns:a16="http://schemas.microsoft.com/office/drawing/2014/main" id="{3217FCA1-D227-4D3E-9B2F-658F1789301D}"/>
              </a:ext>
            </a:extLst>
          </p:cNvPr>
          <p:cNvSpPr txBox="1"/>
          <p:nvPr/>
        </p:nvSpPr>
        <p:spPr>
          <a:xfrm>
            <a:off x="9017877" y="1279296"/>
            <a:ext cx="2270233" cy="369332"/>
          </a:xfrm>
          <a:prstGeom prst="rect">
            <a:avLst/>
          </a:prstGeom>
          <a:noFill/>
          <a:ln>
            <a:solidFill>
              <a:schemeClr val="accent1"/>
            </a:solidFill>
          </a:ln>
        </p:spPr>
        <p:txBody>
          <a:bodyPr wrap="square" rtlCol="0">
            <a:spAutoFit/>
          </a:bodyPr>
          <a:lstStyle/>
          <a:p>
            <a:r>
              <a:rPr lang="fr-FR" dirty="0"/>
              <a:t>Usages ponctuels</a:t>
            </a:r>
          </a:p>
        </p:txBody>
      </p:sp>
      <p:sp>
        <p:nvSpPr>
          <p:cNvPr id="14" name="ZoneTexte 13">
            <a:extLst>
              <a:ext uri="{FF2B5EF4-FFF2-40B4-BE49-F238E27FC236}">
                <a16:creationId xmlns:a16="http://schemas.microsoft.com/office/drawing/2014/main" id="{1E4A5451-3BCE-4E5E-9D45-9667CC19B01B}"/>
              </a:ext>
            </a:extLst>
          </p:cNvPr>
          <p:cNvSpPr txBox="1"/>
          <p:nvPr/>
        </p:nvSpPr>
        <p:spPr>
          <a:xfrm>
            <a:off x="9017877" y="1720632"/>
            <a:ext cx="2774732" cy="646331"/>
          </a:xfrm>
          <a:prstGeom prst="rect">
            <a:avLst/>
          </a:prstGeom>
          <a:noFill/>
          <a:ln>
            <a:solidFill>
              <a:schemeClr val="accent1"/>
            </a:solidFill>
          </a:ln>
        </p:spPr>
        <p:txBody>
          <a:bodyPr wrap="square" rtlCol="0">
            <a:spAutoFit/>
          </a:bodyPr>
          <a:lstStyle/>
          <a:p>
            <a:r>
              <a:rPr lang="fr-FR" dirty="0"/>
              <a:t>     Transformations</a:t>
            </a:r>
          </a:p>
          <a:p>
            <a:r>
              <a:rPr lang="fr-FR" dirty="0"/>
              <a:t>des pratiques   </a:t>
            </a:r>
          </a:p>
        </p:txBody>
      </p:sp>
      <p:cxnSp>
        <p:nvCxnSpPr>
          <p:cNvPr id="17" name="Connecteur droit avec flèche 16">
            <a:extLst>
              <a:ext uri="{FF2B5EF4-FFF2-40B4-BE49-F238E27FC236}">
                <a16:creationId xmlns:a16="http://schemas.microsoft.com/office/drawing/2014/main" id="{104E7834-CC1A-41DF-923A-C40624C1D7D2}"/>
              </a:ext>
            </a:extLst>
          </p:cNvPr>
          <p:cNvCxnSpPr/>
          <p:nvPr/>
        </p:nvCxnSpPr>
        <p:spPr>
          <a:xfrm flipV="1">
            <a:off x="8597462" y="433321"/>
            <a:ext cx="546538" cy="3306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Connecteur droit avec flèche 18">
            <a:extLst>
              <a:ext uri="{FF2B5EF4-FFF2-40B4-BE49-F238E27FC236}">
                <a16:creationId xmlns:a16="http://schemas.microsoft.com/office/drawing/2014/main" id="{25A0720E-5B58-400B-AF86-40B164100C29}"/>
              </a:ext>
            </a:extLst>
          </p:cNvPr>
          <p:cNvCxnSpPr>
            <a:cxnSpLocks/>
            <a:stCxn id="7" idx="3"/>
            <a:endCxn id="12" idx="1"/>
          </p:cNvCxnSpPr>
          <p:nvPr/>
        </p:nvCxnSpPr>
        <p:spPr>
          <a:xfrm>
            <a:off x="8776140" y="786760"/>
            <a:ext cx="325820" cy="1424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Connecteur droit avec flèche 20">
            <a:extLst>
              <a:ext uri="{FF2B5EF4-FFF2-40B4-BE49-F238E27FC236}">
                <a16:creationId xmlns:a16="http://schemas.microsoft.com/office/drawing/2014/main" id="{4E925CE6-97B3-40E0-9BFA-D004FA746331}"/>
              </a:ext>
            </a:extLst>
          </p:cNvPr>
          <p:cNvCxnSpPr>
            <a:endCxn id="13" idx="1"/>
          </p:cNvCxnSpPr>
          <p:nvPr/>
        </p:nvCxnSpPr>
        <p:spPr>
          <a:xfrm>
            <a:off x="8713075" y="1207292"/>
            <a:ext cx="304802" cy="2566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Connecteur droit avec flèche 22">
            <a:extLst>
              <a:ext uri="{FF2B5EF4-FFF2-40B4-BE49-F238E27FC236}">
                <a16:creationId xmlns:a16="http://schemas.microsoft.com/office/drawing/2014/main" id="{3119AC49-AF28-4D7D-A1F9-92F33A60B669}"/>
              </a:ext>
            </a:extLst>
          </p:cNvPr>
          <p:cNvCxnSpPr>
            <a:endCxn id="14" idx="1"/>
          </p:cNvCxnSpPr>
          <p:nvPr/>
        </p:nvCxnSpPr>
        <p:spPr>
          <a:xfrm>
            <a:off x="8229600" y="1425284"/>
            <a:ext cx="788277" cy="6185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69FBD08C-FE28-44BA-BFD5-96D8F57D122B}"/>
              </a:ext>
            </a:extLst>
          </p:cNvPr>
          <p:cNvSpPr/>
          <p:nvPr/>
        </p:nvSpPr>
        <p:spPr>
          <a:xfrm>
            <a:off x="7274492" y="2204491"/>
            <a:ext cx="1545021" cy="2499327"/>
          </a:xfrm>
          <a:prstGeom prst="rect">
            <a:avLst/>
          </a:prstGeom>
          <a:solidFill>
            <a:schemeClr val="bg2">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FR" dirty="0"/>
              <a:t>La vision néo libérale du  numérique</a:t>
            </a:r>
          </a:p>
          <a:p>
            <a:pPr algn="ctr"/>
            <a:r>
              <a:rPr lang="fr-FR" dirty="0"/>
              <a:t>pour l’école et ses principes  de management</a:t>
            </a:r>
          </a:p>
        </p:txBody>
      </p:sp>
      <p:sp>
        <p:nvSpPr>
          <p:cNvPr id="25" name="ZoneTexte 24">
            <a:extLst>
              <a:ext uri="{FF2B5EF4-FFF2-40B4-BE49-F238E27FC236}">
                <a16:creationId xmlns:a16="http://schemas.microsoft.com/office/drawing/2014/main" id="{8D02A53E-B591-4951-ACE1-12FCF3012C7B}"/>
              </a:ext>
            </a:extLst>
          </p:cNvPr>
          <p:cNvSpPr txBox="1"/>
          <p:nvPr/>
        </p:nvSpPr>
        <p:spPr>
          <a:xfrm>
            <a:off x="9827172" y="2751273"/>
            <a:ext cx="1727845" cy="923330"/>
          </a:xfrm>
          <a:prstGeom prst="rect">
            <a:avLst/>
          </a:prstGeom>
          <a:noFill/>
          <a:ln>
            <a:solidFill>
              <a:schemeClr val="accent2"/>
            </a:solidFill>
          </a:ln>
        </p:spPr>
        <p:txBody>
          <a:bodyPr wrap="none" rtlCol="0">
            <a:spAutoFit/>
          </a:bodyPr>
          <a:lstStyle/>
          <a:p>
            <a:r>
              <a:rPr lang="fr-FR" dirty="0"/>
              <a:t>Individualisation</a:t>
            </a:r>
          </a:p>
          <a:p>
            <a:r>
              <a:rPr lang="fr-FR" dirty="0"/>
              <a:t>Compétition</a:t>
            </a:r>
          </a:p>
          <a:p>
            <a:r>
              <a:rPr lang="fr-FR" dirty="0"/>
              <a:t>sélection</a:t>
            </a:r>
          </a:p>
        </p:txBody>
      </p:sp>
      <p:sp>
        <p:nvSpPr>
          <p:cNvPr id="26" name="ZoneTexte 25">
            <a:extLst>
              <a:ext uri="{FF2B5EF4-FFF2-40B4-BE49-F238E27FC236}">
                <a16:creationId xmlns:a16="http://schemas.microsoft.com/office/drawing/2014/main" id="{8AFE18C1-E575-4198-9A07-839CAD4C9721}"/>
              </a:ext>
            </a:extLst>
          </p:cNvPr>
          <p:cNvSpPr txBox="1"/>
          <p:nvPr/>
        </p:nvSpPr>
        <p:spPr>
          <a:xfrm>
            <a:off x="9827172" y="3623252"/>
            <a:ext cx="2227068" cy="923330"/>
          </a:xfrm>
          <a:prstGeom prst="rect">
            <a:avLst/>
          </a:prstGeom>
          <a:noFill/>
          <a:ln>
            <a:solidFill>
              <a:schemeClr val="accent2"/>
            </a:solidFill>
          </a:ln>
        </p:spPr>
        <p:txBody>
          <a:bodyPr wrap="square" rtlCol="0">
            <a:spAutoFit/>
          </a:bodyPr>
          <a:lstStyle/>
          <a:p>
            <a:r>
              <a:rPr lang="fr-FR" dirty="0"/>
              <a:t>Évaluation- contrôle</a:t>
            </a:r>
          </a:p>
          <a:p>
            <a:r>
              <a:rPr lang="fr-FR" dirty="0"/>
              <a:t>standardisation</a:t>
            </a:r>
          </a:p>
          <a:p>
            <a:endParaRPr lang="fr-FR" dirty="0"/>
          </a:p>
        </p:txBody>
      </p:sp>
      <p:sp>
        <p:nvSpPr>
          <p:cNvPr id="27" name="ZoneTexte 26">
            <a:extLst>
              <a:ext uri="{FF2B5EF4-FFF2-40B4-BE49-F238E27FC236}">
                <a16:creationId xmlns:a16="http://schemas.microsoft.com/office/drawing/2014/main" id="{0DFCC6ED-7F7E-4F9B-B457-0EAE95023700}"/>
              </a:ext>
            </a:extLst>
          </p:cNvPr>
          <p:cNvSpPr txBox="1"/>
          <p:nvPr/>
        </p:nvSpPr>
        <p:spPr>
          <a:xfrm>
            <a:off x="9912380" y="4607726"/>
            <a:ext cx="1545021" cy="646331"/>
          </a:xfrm>
          <a:prstGeom prst="rect">
            <a:avLst/>
          </a:prstGeom>
          <a:noFill/>
          <a:ln>
            <a:solidFill>
              <a:schemeClr val="accent2"/>
            </a:solidFill>
          </a:ln>
        </p:spPr>
        <p:txBody>
          <a:bodyPr wrap="square" rtlCol="0">
            <a:spAutoFit/>
          </a:bodyPr>
          <a:lstStyle/>
          <a:p>
            <a:r>
              <a:rPr lang="fr-FR" dirty="0"/>
              <a:t>Enseignants: </a:t>
            </a:r>
          </a:p>
          <a:p>
            <a:r>
              <a:rPr lang="fr-FR" dirty="0"/>
              <a:t>exécutants</a:t>
            </a:r>
          </a:p>
        </p:txBody>
      </p:sp>
      <p:sp>
        <p:nvSpPr>
          <p:cNvPr id="32" name="ZoneTexte 31">
            <a:extLst>
              <a:ext uri="{FF2B5EF4-FFF2-40B4-BE49-F238E27FC236}">
                <a16:creationId xmlns:a16="http://schemas.microsoft.com/office/drawing/2014/main" id="{CDE900B7-8241-45C2-9B80-CB01B10F0FCB}"/>
              </a:ext>
            </a:extLst>
          </p:cNvPr>
          <p:cNvSpPr txBox="1"/>
          <p:nvPr/>
        </p:nvSpPr>
        <p:spPr>
          <a:xfrm>
            <a:off x="9768425" y="5578704"/>
            <a:ext cx="1832930" cy="369332"/>
          </a:xfrm>
          <a:prstGeom prst="rect">
            <a:avLst/>
          </a:prstGeom>
          <a:noFill/>
          <a:ln>
            <a:solidFill>
              <a:schemeClr val="accent2"/>
            </a:solidFill>
          </a:ln>
        </p:spPr>
        <p:txBody>
          <a:bodyPr wrap="square" rtlCol="0">
            <a:spAutoFit/>
          </a:bodyPr>
          <a:lstStyle/>
          <a:p>
            <a:r>
              <a:rPr lang="fr-FR" dirty="0"/>
              <a:t>marchandisation</a:t>
            </a:r>
          </a:p>
        </p:txBody>
      </p:sp>
      <p:sp>
        <p:nvSpPr>
          <p:cNvPr id="35" name="Rectangle 34">
            <a:extLst>
              <a:ext uri="{FF2B5EF4-FFF2-40B4-BE49-F238E27FC236}">
                <a16:creationId xmlns:a16="http://schemas.microsoft.com/office/drawing/2014/main" id="{ADA94918-667E-4B16-A514-A9B0A695F935}"/>
              </a:ext>
            </a:extLst>
          </p:cNvPr>
          <p:cNvSpPr/>
          <p:nvPr/>
        </p:nvSpPr>
        <p:spPr>
          <a:xfrm>
            <a:off x="3175205" y="2304393"/>
            <a:ext cx="1522170" cy="2249214"/>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La vision éthique, humaniste,  du  numérique pour l’école </a:t>
            </a:r>
          </a:p>
        </p:txBody>
      </p:sp>
      <p:sp>
        <p:nvSpPr>
          <p:cNvPr id="36" name="ZoneTexte 35">
            <a:extLst>
              <a:ext uri="{FF2B5EF4-FFF2-40B4-BE49-F238E27FC236}">
                <a16:creationId xmlns:a16="http://schemas.microsoft.com/office/drawing/2014/main" id="{ACA93DA4-4D41-4E08-B484-38F3C1B575DD}"/>
              </a:ext>
            </a:extLst>
          </p:cNvPr>
          <p:cNvSpPr txBox="1"/>
          <p:nvPr/>
        </p:nvSpPr>
        <p:spPr>
          <a:xfrm>
            <a:off x="4099482" y="4866390"/>
            <a:ext cx="3627390" cy="369332"/>
          </a:xfrm>
          <a:prstGeom prst="rect">
            <a:avLst/>
          </a:prstGeom>
          <a:solidFill>
            <a:srgbClr val="FF0000"/>
          </a:solidFill>
        </p:spPr>
        <p:txBody>
          <a:bodyPr wrap="square" rtlCol="0">
            <a:spAutoFit/>
          </a:bodyPr>
          <a:lstStyle/>
          <a:p>
            <a:r>
              <a:rPr lang="fr-FR" dirty="0">
                <a:ln>
                  <a:solidFill>
                    <a:sysClr val="windowText" lastClr="000000"/>
                  </a:solidFill>
                </a:ln>
              </a:rPr>
              <a:t>                SOS : URGENCES    </a:t>
            </a:r>
          </a:p>
        </p:txBody>
      </p:sp>
      <p:sp>
        <p:nvSpPr>
          <p:cNvPr id="38" name="ZoneTexte 37">
            <a:extLst>
              <a:ext uri="{FF2B5EF4-FFF2-40B4-BE49-F238E27FC236}">
                <a16:creationId xmlns:a16="http://schemas.microsoft.com/office/drawing/2014/main" id="{2575A316-38C7-49B2-A922-FB62099CF1FA}"/>
              </a:ext>
            </a:extLst>
          </p:cNvPr>
          <p:cNvSpPr txBox="1"/>
          <p:nvPr/>
        </p:nvSpPr>
        <p:spPr>
          <a:xfrm>
            <a:off x="6697531" y="5344557"/>
            <a:ext cx="1335881" cy="369332"/>
          </a:xfrm>
          <a:prstGeom prst="rect">
            <a:avLst/>
          </a:prstGeom>
          <a:noFill/>
          <a:ln>
            <a:solidFill>
              <a:srgbClr val="FF0000"/>
            </a:solidFill>
          </a:ln>
        </p:spPr>
        <p:txBody>
          <a:bodyPr wrap="square" rtlCol="0">
            <a:spAutoFit/>
          </a:bodyPr>
          <a:lstStyle/>
          <a:p>
            <a:r>
              <a:rPr lang="fr-FR" dirty="0"/>
              <a:t>formation</a:t>
            </a:r>
          </a:p>
        </p:txBody>
      </p:sp>
      <p:sp>
        <p:nvSpPr>
          <p:cNvPr id="39" name="ZoneTexte 38">
            <a:extLst>
              <a:ext uri="{FF2B5EF4-FFF2-40B4-BE49-F238E27FC236}">
                <a16:creationId xmlns:a16="http://schemas.microsoft.com/office/drawing/2014/main" id="{B703F3BA-36CB-4736-A033-2717DB7C5567}"/>
              </a:ext>
            </a:extLst>
          </p:cNvPr>
          <p:cNvSpPr txBox="1"/>
          <p:nvPr/>
        </p:nvSpPr>
        <p:spPr>
          <a:xfrm>
            <a:off x="7112044" y="6086535"/>
            <a:ext cx="1745303" cy="369332"/>
          </a:xfrm>
          <a:prstGeom prst="rect">
            <a:avLst/>
          </a:prstGeom>
          <a:noFill/>
          <a:ln>
            <a:solidFill>
              <a:srgbClr val="FF0000"/>
            </a:solidFill>
          </a:ln>
        </p:spPr>
        <p:txBody>
          <a:bodyPr wrap="square" rtlCol="0">
            <a:spAutoFit/>
          </a:bodyPr>
          <a:lstStyle/>
          <a:p>
            <a:r>
              <a:rPr lang="fr-FR" dirty="0"/>
              <a:t>recherche</a:t>
            </a:r>
          </a:p>
        </p:txBody>
      </p:sp>
      <p:sp>
        <p:nvSpPr>
          <p:cNvPr id="40" name="ZoneTexte 39">
            <a:extLst>
              <a:ext uri="{FF2B5EF4-FFF2-40B4-BE49-F238E27FC236}">
                <a16:creationId xmlns:a16="http://schemas.microsoft.com/office/drawing/2014/main" id="{2306FB6F-25A9-4E0F-A35D-955C9484C4A4}"/>
              </a:ext>
            </a:extLst>
          </p:cNvPr>
          <p:cNvSpPr txBox="1"/>
          <p:nvPr/>
        </p:nvSpPr>
        <p:spPr>
          <a:xfrm>
            <a:off x="3573517" y="5440204"/>
            <a:ext cx="2395775" cy="646331"/>
          </a:xfrm>
          <a:prstGeom prst="rect">
            <a:avLst/>
          </a:prstGeom>
          <a:noFill/>
          <a:ln>
            <a:solidFill>
              <a:srgbClr val="FF0000"/>
            </a:solidFill>
          </a:ln>
        </p:spPr>
        <p:txBody>
          <a:bodyPr wrap="square" rtlCol="0">
            <a:spAutoFit/>
          </a:bodyPr>
          <a:lstStyle/>
          <a:p>
            <a:r>
              <a:rPr lang="fr-FR" dirty="0"/>
              <a:t>Conditions matérielles de travail et d’étude</a:t>
            </a:r>
          </a:p>
        </p:txBody>
      </p:sp>
      <p:sp>
        <p:nvSpPr>
          <p:cNvPr id="41" name="ZoneTexte 40">
            <a:extLst>
              <a:ext uri="{FF2B5EF4-FFF2-40B4-BE49-F238E27FC236}">
                <a16:creationId xmlns:a16="http://schemas.microsoft.com/office/drawing/2014/main" id="{15CEFD98-91EA-4A7E-8FFC-E4F01A9F1845}"/>
              </a:ext>
            </a:extLst>
          </p:cNvPr>
          <p:cNvSpPr txBox="1"/>
          <p:nvPr/>
        </p:nvSpPr>
        <p:spPr>
          <a:xfrm>
            <a:off x="4203378" y="6240013"/>
            <a:ext cx="1093835" cy="646331"/>
          </a:xfrm>
          <a:prstGeom prst="rect">
            <a:avLst/>
          </a:prstGeom>
          <a:noFill/>
          <a:ln>
            <a:solidFill>
              <a:srgbClr val="FF0000"/>
            </a:solidFill>
          </a:ln>
        </p:spPr>
        <p:txBody>
          <a:bodyPr wrap="square" rtlCol="0">
            <a:spAutoFit/>
          </a:bodyPr>
          <a:lstStyle/>
          <a:p>
            <a:r>
              <a:rPr lang="fr-FR" dirty="0"/>
              <a:t>Santé : alertes  </a:t>
            </a:r>
          </a:p>
        </p:txBody>
      </p:sp>
      <p:sp>
        <p:nvSpPr>
          <p:cNvPr id="46" name="Flèche : double flèche verticale 45">
            <a:extLst>
              <a:ext uri="{FF2B5EF4-FFF2-40B4-BE49-F238E27FC236}">
                <a16:creationId xmlns:a16="http://schemas.microsoft.com/office/drawing/2014/main" id="{F861A972-8DD8-4B4C-B465-207FF860A2C7}"/>
              </a:ext>
            </a:extLst>
          </p:cNvPr>
          <p:cNvSpPr/>
          <p:nvPr/>
        </p:nvSpPr>
        <p:spPr>
          <a:xfrm rot="19762782">
            <a:off x="7993760" y="5333491"/>
            <a:ext cx="239348" cy="1033023"/>
          </a:xfrm>
          <a:prstGeom prst="upDown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 name="ZoneTexte 47">
            <a:extLst>
              <a:ext uri="{FF2B5EF4-FFF2-40B4-BE49-F238E27FC236}">
                <a16:creationId xmlns:a16="http://schemas.microsoft.com/office/drawing/2014/main" id="{7D782F02-81E5-44DA-88F5-9BF0FDE0A173}"/>
              </a:ext>
            </a:extLst>
          </p:cNvPr>
          <p:cNvSpPr txBox="1"/>
          <p:nvPr/>
        </p:nvSpPr>
        <p:spPr>
          <a:xfrm>
            <a:off x="636983" y="1714612"/>
            <a:ext cx="2684448" cy="738664"/>
          </a:xfrm>
          <a:prstGeom prst="rect">
            <a:avLst/>
          </a:prstGeom>
          <a:noFill/>
        </p:spPr>
        <p:txBody>
          <a:bodyPr wrap="square" rtlCol="0">
            <a:spAutoFit/>
          </a:bodyPr>
          <a:lstStyle/>
          <a:p>
            <a:r>
              <a:rPr lang="fr-FR" sz="1400" dirty="0"/>
              <a:t>La visée : la formation d’une personne  critique, autonome,  solidaire, engagée responsable </a:t>
            </a:r>
          </a:p>
        </p:txBody>
      </p:sp>
      <p:sp>
        <p:nvSpPr>
          <p:cNvPr id="49" name="ZoneTexte 48">
            <a:extLst>
              <a:ext uri="{FF2B5EF4-FFF2-40B4-BE49-F238E27FC236}">
                <a16:creationId xmlns:a16="http://schemas.microsoft.com/office/drawing/2014/main" id="{209CBC53-53C3-4BED-813D-4620F4877707}"/>
              </a:ext>
            </a:extLst>
          </p:cNvPr>
          <p:cNvSpPr txBox="1"/>
          <p:nvPr/>
        </p:nvSpPr>
        <p:spPr>
          <a:xfrm>
            <a:off x="1532567" y="3185875"/>
            <a:ext cx="1764469" cy="1169551"/>
          </a:xfrm>
          <a:prstGeom prst="rect">
            <a:avLst/>
          </a:prstGeom>
          <a:noFill/>
        </p:spPr>
        <p:txBody>
          <a:bodyPr wrap="square" rtlCol="0">
            <a:spAutoFit/>
          </a:bodyPr>
          <a:lstStyle/>
          <a:p>
            <a:r>
              <a:rPr lang="fr-FR" sz="1400" dirty="0"/>
              <a:t>Sept principes pédagogiques</a:t>
            </a:r>
          </a:p>
          <a:p>
            <a:r>
              <a:rPr lang="fr-FR" sz="1400" dirty="0"/>
              <a:t>fondateurs pour des formes scolaires hybrides </a:t>
            </a:r>
          </a:p>
        </p:txBody>
      </p:sp>
      <p:cxnSp>
        <p:nvCxnSpPr>
          <p:cNvPr id="55" name="Connecteur droit 54">
            <a:extLst>
              <a:ext uri="{FF2B5EF4-FFF2-40B4-BE49-F238E27FC236}">
                <a16:creationId xmlns:a16="http://schemas.microsoft.com/office/drawing/2014/main" id="{28F5109F-B786-41E2-B1FF-33281765A3E3}"/>
              </a:ext>
            </a:extLst>
          </p:cNvPr>
          <p:cNvCxnSpPr/>
          <p:nvPr/>
        </p:nvCxnSpPr>
        <p:spPr>
          <a:xfrm>
            <a:off x="2734437" y="1335627"/>
            <a:ext cx="2421179" cy="1014600"/>
          </a:xfrm>
          <a:prstGeom prst="line">
            <a:avLst/>
          </a:prstGeom>
        </p:spPr>
        <p:style>
          <a:lnRef idx="1">
            <a:schemeClr val="dk1"/>
          </a:lnRef>
          <a:fillRef idx="0">
            <a:schemeClr val="dk1"/>
          </a:fillRef>
          <a:effectRef idx="0">
            <a:schemeClr val="dk1"/>
          </a:effectRef>
          <a:fontRef idx="minor">
            <a:schemeClr val="tx1"/>
          </a:fontRef>
        </p:style>
      </p:cxnSp>
      <p:cxnSp>
        <p:nvCxnSpPr>
          <p:cNvPr id="57" name="Connecteur droit 56">
            <a:extLst>
              <a:ext uri="{FF2B5EF4-FFF2-40B4-BE49-F238E27FC236}">
                <a16:creationId xmlns:a16="http://schemas.microsoft.com/office/drawing/2014/main" id="{52470A95-E135-4A72-B015-9C908202B4DD}"/>
              </a:ext>
            </a:extLst>
          </p:cNvPr>
          <p:cNvCxnSpPr/>
          <p:nvPr/>
        </p:nvCxnSpPr>
        <p:spPr>
          <a:xfrm>
            <a:off x="4499760" y="1516333"/>
            <a:ext cx="797453" cy="688158"/>
          </a:xfrm>
          <a:prstGeom prst="line">
            <a:avLst/>
          </a:prstGeom>
        </p:spPr>
        <p:style>
          <a:lnRef idx="1">
            <a:schemeClr val="dk1"/>
          </a:lnRef>
          <a:fillRef idx="0">
            <a:schemeClr val="dk1"/>
          </a:fillRef>
          <a:effectRef idx="0">
            <a:schemeClr val="dk1"/>
          </a:effectRef>
          <a:fontRef idx="minor">
            <a:schemeClr val="tx1"/>
          </a:fontRef>
        </p:style>
      </p:cxnSp>
      <p:cxnSp>
        <p:nvCxnSpPr>
          <p:cNvPr id="59" name="Connecteur droit 58">
            <a:extLst>
              <a:ext uri="{FF2B5EF4-FFF2-40B4-BE49-F238E27FC236}">
                <a16:creationId xmlns:a16="http://schemas.microsoft.com/office/drawing/2014/main" id="{ECE19BA5-5A2B-4159-96D3-8CCF2C1D9ECE}"/>
              </a:ext>
            </a:extLst>
          </p:cNvPr>
          <p:cNvCxnSpPr/>
          <p:nvPr/>
        </p:nvCxnSpPr>
        <p:spPr>
          <a:xfrm flipH="1">
            <a:off x="6475542" y="1279296"/>
            <a:ext cx="726089" cy="855327"/>
          </a:xfrm>
          <a:prstGeom prst="line">
            <a:avLst/>
          </a:prstGeom>
        </p:spPr>
        <p:style>
          <a:lnRef idx="1">
            <a:schemeClr val="dk1"/>
          </a:lnRef>
          <a:fillRef idx="0">
            <a:schemeClr val="dk1"/>
          </a:fillRef>
          <a:effectRef idx="0">
            <a:schemeClr val="dk1"/>
          </a:effectRef>
          <a:fontRef idx="minor">
            <a:schemeClr val="tx1"/>
          </a:fontRef>
        </p:style>
      </p:cxnSp>
      <p:cxnSp>
        <p:nvCxnSpPr>
          <p:cNvPr id="61" name="Connecteur droit avec flèche 60">
            <a:extLst>
              <a:ext uri="{FF2B5EF4-FFF2-40B4-BE49-F238E27FC236}">
                <a16:creationId xmlns:a16="http://schemas.microsoft.com/office/drawing/2014/main" id="{A5A1A6B4-BD2E-4E59-A2D4-83E335637F09}"/>
              </a:ext>
            </a:extLst>
          </p:cNvPr>
          <p:cNvCxnSpPr>
            <a:stCxn id="6" idx="2"/>
          </p:cNvCxnSpPr>
          <p:nvPr/>
        </p:nvCxnSpPr>
        <p:spPr>
          <a:xfrm>
            <a:off x="5913177" y="1601498"/>
            <a:ext cx="9991" cy="60299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3" name="Connecteur droit avec flèche 62">
            <a:extLst>
              <a:ext uri="{FF2B5EF4-FFF2-40B4-BE49-F238E27FC236}">
                <a16:creationId xmlns:a16="http://schemas.microsoft.com/office/drawing/2014/main" id="{C92223D6-0513-48F0-810E-1C8750B42938}"/>
              </a:ext>
            </a:extLst>
          </p:cNvPr>
          <p:cNvCxnSpPr/>
          <p:nvPr/>
        </p:nvCxnSpPr>
        <p:spPr>
          <a:xfrm flipV="1">
            <a:off x="8713075" y="3034688"/>
            <a:ext cx="1114097" cy="320771"/>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65" name="Connecteur droit avec flèche 64">
            <a:extLst>
              <a:ext uri="{FF2B5EF4-FFF2-40B4-BE49-F238E27FC236}">
                <a16:creationId xmlns:a16="http://schemas.microsoft.com/office/drawing/2014/main" id="{7E12A109-6934-4088-876A-0E4D1811F3DF}"/>
              </a:ext>
            </a:extLst>
          </p:cNvPr>
          <p:cNvCxnSpPr>
            <a:stCxn id="24" idx="3"/>
          </p:cNvCxnSpPr>
          <p:nvPr/>
        </p:nvCxnSpPr>
        <p:spPr>
          <a:xfrm>
            <a:off x="8819513" y="3454155"/>
            <a:ext cx="1092867" cy="52597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67" name="Connecteur droit avec flèche 66">
            <a:extLst>
              <a:ext uri="{FF2B5EF4-FFF2-40B4-BE49-F238E27FC236}">
                <a16:creationId xmlns:a16="http://schemas.microsoft.com/office/drawing/2014/main" id="{8C1022CF-9865-4C10-8316-EB201B965B42}"/>
              </a:ext>
            </a:extLst>
          </p:cNvPr>
          <p:cNvCxnSpPr/>
          <p:nvPr/>
        </p:nvCxnSpPr>
        <p:spPr>
          <a:xfrm>
            <a:off x="8742563" y="3908571"/>
            <a:ext cx="1169817" cy="795247"/>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69" name="Connecteur droit avec flèche 68">
            <a:extLst>
              <a:ext uri="{FF2B5EF4-FFF2-40B4-BE49-F238E27FC236}">
                <a16:creationId xmlns:a16="http://schemas.microsoft.com/office/drawing/2014/main" id="{CE2BE974-14FE-4740-B2C5-0F7987475887}"/>
              </a:ext>
            </a:extLst>
          </p:cNvPr>
          <p:cNvCxnSpPr/>
          <p:nvPr/>
        </p:nvCxnSpPr>
        <p:spPr>
          <a:xfrm>
            <a:off x="8713075" y="4465883"/>
            <a:ext cx="1199305" cy="1142485"/>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70" name="Ellipse 69">
            <a:extLst>
              <a:ext uri="{FF2B5EF4-FFF2-40B4-BE49-F238E27FC236}">
                <a16:creationId xmlns:a16="http://schemas.microsoft.com/office/drawing/2014/main" id="{B42E4BDC-53A2-4552-A226-0F3962D58453}"/>
              </a:ext>
            </a:extLst>
          </p:cNvPr>
          <p:cNvSpPr/>
          <p:nvPr/>
        </p:nvSpPr>
        <p:spPr>
          <a:xfrm>
            <a:off x="144399" y="5007071"/>
            <a:ext cx="2784658" cy="168586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sz="1400" dirty="0"/>
              <a:t>Opacité et universalité  du  numérique?</a:t>
            </a:r>
          </a:p>
        </p:txBody>
      </p:sp>
      <p:cxnSp>
        <p:nvCxnSpPr>
          <p:cNvPr id="72" name="Connecteur droit avec flèche 71">
            <a:extLst>
              <a:ext uri="{FF2B5EF4-FFF2-40B4-BE49-F238E27FC236}">
                <a16:creationId xmlns:a16="http://schemas.microsoft.com/office/drawing/2014/main" id="{BF8AE2E0-C889-404F-B71A-986BBC73E7EC}"/>
              </a:ext>
            </a:extLst>
          </p:cNvPr>
          <p:cNvCxnSpPr/>
          <p:nvPr/>
        </p:nvCxnSpPr>
        <p:spPr>
          <a:xfrm flipH="1" flipV="1">
            <a:off x="2648607" y="2522483"/>
            <a:ext cx="648430" cy="46245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4" name="Connecteur droit avec flèche 73">
            <a:extLst>
              <a:ext uri="{FF2B5EF4-FFF2-40B4-BE49-F238E27FC236}">
                <a16:creationId xmlns:a16="http://schemas.microsoft.com/office/drawing/2014/main" id="{C5695DC8-3ABB-4A2F-AC81-DD371A4876F8}"/>
              </a:ext>
            </a:extLst>
          </p:cNvPr>
          <p:cNvCxnSpPr/>
          <p:nvPr/>
        </p:nvCxnSpPr>
        <p:spPr>
          <a:xfrm flipH="1">
            <a:off x="2834600" y="3623252"/>
            <a:ext cx="462437" cy="5135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6" name="Connecteur droit avec flèche 75">
            <a:extLst>
              <a:ext uri="{FF2B5EF4-FFF2-40B4-BE49-F238E27FC236}">
                <a16:creationId xmlns:a16="http://schemas.microsoft.com/office/drawing/2014/main" id="{5AD28799-1531-4393-8EF9-88FA61E04987}"/>
              </a:ext>
            </a:extLst>
          </p:cNvPr>
          <p:cNvCxnSpPr/>
          <p:nvPr/>
        </p:nvCxnSpPr>
        <p:spPr>
          <a:xfrm flipV="1">
            <a:off x="1979207" y="4084917"/>
            <a:ext cx="0" cy="1355287"/>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77" name="Rectangle 76">
            <a:extLst>
              <a:ext uri="{FF2B5EF4-FFF2-40B4-BE49-F238E27FC236}">
                <a16:creationId xmlns:a16="http://schemas.microsoft.com/office/drawing/2014/main" id="{82130305-A6A7-4707-911A-989AF5552D7E}"/>
              </a:ext>
            </a:extLst>
          </p:cNvPr>
          <p:cNvSpPr/>
          <p:nvPr/>
        </p:nvSpPr>
        <p:spPr>
          <a:xfrm>
            <a:off x="598088" y="3355458"/>
            <a:ext cx="812809" cy="125226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sz="1400" dirty="0"/>
              <a:t>Les élèves aujourd’hui ?</a:t>
            </a:r>
          </a:p>
        </p:txBody>
      </p:sp>
    </p:spTree>
    <p:extLst>
      <p:ext uri="{BB962C8B-B14F-4D97-AF65-F5344CB8AC3E}">
        <p14:creationId xmlns:p14="http://schemas.microsoft.com/office/powerpoint/2010/main" val="65191840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6720</Words>
  <Application>Microsoft Macintosh PowerPoint</Application>
  <PresentationFormat>Grand écran</PresentationFormat>
  <Paragraphs>332</Paragraphs>
  <Slides>29</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29</vt:i4>
      </vt:variant>
    </vt:vector>
  </HeadingPairs>
  <TitlesOfParts>
    <vt:vector size="36" baseType="lpstr">
      <vt:lpstr>Arial</vt:lpstr>
      <vt:lpstr>Arial Nova</vt:lpstr>
      <vt:lpstr>Calibri</vt:lpstr>
      <vt:lpstr>Calibri Light</vt:lpstr>
      <vt:lpstr>CIDFont+F1</vt:lpstr>
      <vt:lpstr>Times New Roman</vt:lpstr>
      <vt:lpstr>Thème Office</vt:lpstr>
      <vt:lpstr>  le numérique éducatif: ce qu’ils en disent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Merci de votre attention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numérique à l’école</dc:title>
  <dc:creator>Dominique BUCHETON</dc:creator>
  <cp:lastModifiedBy>Viviane Youx</cp:lastModifiedBy>
  <cp:revision>83</cp:revision>
  <dcterms:created xsi:type="dcterms:W3CDTF">2021-01-11T13:23:07Z</dcterms:created>
  <dcterms:modified xsi:type="dcterms:W3CDTF">2021-01-18T09:44:00Z</dcterms:modified>
</cp:coreProperties>
</file>